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6" r:id="rId2"/>
    <p:sldId id="296" r:id="rId3"/>
    <p:sldId id="299" r:id="rId4"/>
    <p:sldId id="300" r:id="rId5"/>
    <p:sldId id="301" r:id="rId6"/>
    <p:sldId id="264" r:id="rId7"/>
    <p:sldId id="297" r:id="rId8"/>
  </p:sldIdLst>
  <p:sldSz cx="7556500" cy="10693400"/>
  <p:notesSz cx="7556500" cy="106934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2" autoAdjust="0"/>
    <p:restoredTop sz="94660"/>
  </p:normalViewPr>
  <p:slideViewPr>
    <p:cSldViewPr>
      <p:cViewPr varScale="1">
        <p:scale>
          <a:sx n="42" d="100"/>
          <a:sy n="42" d="100"/>
        </p:scale>
        <p:origin x="2244"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1/3/2023</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97149483"/>
              </p:ext>
            </p:extLst>
          </p:nvPr>
        </p:nvGraphicFramePr>
        <p:xfrm>
          <a:off x="288036" y="2329055"/>
          <a:ext cx="7018017" cy="8199245"/>
        </p:xfrm>
        <a:graphic>
          <a:graphicData uri="http://schemas.openxmlformats.org/drawingml/2006/table">
            <a:tbl>
              <a:tblPr firstRow="1" bandRow="1">
                <a:tableStyleId>{2D5ABB26-0587-4C30-8999-92F81FD0307C}</a:tableStyleId>
              </a:tblPr>
              <a:tblGrid>
                <a:gridCol w="339725">
                  <a:extLst>
                    <a:ext uri="{9D8B030D-6E8A-4147-A177-3AD203B41FA5}">
                      <a16:colId xmlns:a16="http://schemas.microsoft.com/office/drawing/2014/main" val="20000"/>
                    </a:ext>
                  </a:extLst>
                </a:gridCol>
                <a:gridCol w="3756025">
                  <a:extLst>
                    <a:ext uri="{9D8B030D-6E8A-4147-A177-3AD203B41FA5}">
                      <a16:colId xmlns:a16="http://schemas.microsoft.com/office/drawing/2014/main" val="20001"/>
                    </a:ext>
                  </a:extLst>
                </a:gridCol>
                <a:gridCol w="507364">
                  <a:extLst>
                    <a:ext uri="{9D8B030D-6E8A-4147-A177-3AD203B41FA5}">
                      <a16:colId xmlns:a16="http://schemas.microsoft.com/office/drawing/2014/main" val="20002"/>
                    </a:ext>
                  </a:extLst>
                </a:gridCol>
                <a:gridCol w="767079">
                  <a:extLst>
                    <a:ext uri="{9D8B030D-6E8A-4147-A177-3AD203B41FA5}">
                      <a16:colId xmlns:a16="http://schemas.microsoft.com/office/drawing/2014/main" val="20003"/>
                    </a:ext>
                  </a:extLst>
                </a:gridCol>
                <a:gridCol w="1647824">
                  <a:extLst>
                    <a:ext uri="{9D8B030D-6E8A-4147-A177-3AD203B41FA5}">
                      <a16:colId xmlns:a16="http://schemas.microsoft.com/office/drawing/2014/main" val="20004"/>
                    </a:ext>
                  </a:extLst>
                </a:gridCol>
              </a:tblGrid>
              <a:tr h="278891">
                <a:tc gridSpan="5">
                  <a:txBody>
                    <a:bodyPr/>
                    <a:lstStyle/>
                    <a:p>
                      <a:pPr marL="9525" algn="ctr">
                        <a:lnSpc>
                          <a:spcPct val="100000"/>
                        </a:lnSpc>
                        <a:spcBef>
                          <a:spcPts val="60"/>
                        </a:spcBef>
                      </a:pPr>
                      <a:r>
                        <a:rPr sz="1550" b="1" dirty="0">
                          <a:solidFill>
                            <a:srgbClr val="006FC0"/>
                          </a:solidFill>
                          <a:latin typeface="Liberation Sans Narrow"/>
                          <a:cs typeface="Liberation Sans Narrow"/>
                        </a:rPr>
                        <a:t>Temas </a:t>
                      </a:r>
                      <a:r>
                        <a:rPr sz="1550" b="1" spc="5" dirty="0">
                          <a:solidFill>
                            <a:srgbClr val="006FC0"/>
                          </a:solidFill>
                          <a:latin typeface="Liberation Sans Narrow"/>
                          <a:cs typeface="Liberation Sans Narrow"/>
                        </a:rPr>
                        <a:t>do </a:t>
                      </a:r>
                      <a:r>
                        <a:rPr sz="1550" b="1" dirty="0">
                          <a:solidFill>
                            <a:srgbClr val="006FC0"/>
                          </a:solidFill>
                          <a:latin typeface="Liberation Sans Narrow"/>
                          <a:cs typeface="Liberation Sans Narrow"/>
                        </a:rPr>
                        <a:t>Evangelho de </a:t>
                      </a:r>
                      <a:r>
                        <a:rPr sz="1550" b="1" spc="-5" dirty="0">
                          <a:solidFill>
                            <a:srgbClr val="006FC0"/>
                          </a:solidFill>
                          <a:latin typeface="Liberation Sans Narrow"/>
                          <a:cs typeface="Liberation Sans Narrow"/>
                        </a:rPr>
                        <a:t>preparação: </a:t>
                      </a:r>
                      <a:r>
                        <a:rPr sz="1550" b="1" dirty="0">
                          <a:solidFill>
                            <a:srgbClr val="006FC0"/>
                          </a:solidFill>
                          <a:latin typeface="Liberation Sans Narrow"/>
                          <a:cs typeface="Liberation Sans Narrow"/>
                        </a:rPr>
                        <a:t>1º </a:t>
                      </a:r>
                      <a:r>
                        <a:rPr sz="1550" b="1" spc="5" dirty="0">
                          <a:solidFill>
                            <a:srgbClr val="006FC0"/>
                          </a:solidFill>
                          <a:latin typeface="Liberation Sans Narrow"/>
                          <a:cs typeface="Liberation Sans Narrow"/>
                        </a:rPr>
                        <a:t>SEMESTRE DE</a:t>
                      </a:r>
                      <a:r>
                        <a:rPr sz="1550" b="1" spc="-10" dirty="0">
                          <a:solidFill>
                            <a:srgbClr val="006FC0"/>
                          </a:solidFill>
                          <a:latin typeface="Liberation Sans Narrow"/>
                          <a:cs typeface="Liberation Sans Narrow"/>
                        </a:rPr>
                        <a:t> </a:t>
                      </a:r>
                      <a:r>
                        <a:rPr sz="1550" b="1" spc="-5" dirty="0">
                          <a:solidFill>
                            <a:srgbClr val="006FC0"/>
                          </a:solidFill>
                          <a:latin typeface="Liberation Sans Narrow"/>
                          <a:cs typeface="Liberation Sans Narrow"/>
                        </a:rPr>
                        <a:t>2023</a:t>
                      </a:r>
                      <a:endParaRPr sz="1550">
                        <a:latin typeface="Liberation Sans Narrow"/>
                        <a:cs typeface="Liberation Sans Narrow"/>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9060">
                <a:tc gridSpan="5">
                  <a:txBody>
                    <a:bodyPr/>
                    <a:lstStyle/>
                    <a:p>
                      <a:pPr>
                        <a:lnSpc>
                          <a:spcPct val="100000"/>
                        </a:lnSpc>
                      </a:pPr>
                      <a:endParaRPr sz="500">
                        <a:latin typeface="Times New Roman"/>
                        <a:cs typeface="Times New Roman"/>
                      </a:endParaRPr>
                    </a:p>
                  </a:txBody>
                  <a:tcPr marL="0" marR="0" marT="0" marB="0">
                    <a:lnL w="12700">
                      <a:solidFill>
                        <a:srgbClr val="001F5F"/>
                      </a:solidFill>
                      <a:prstDash val="solid"/>
                    </a:lnL>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11149">
                <a:tc>
                  <a:txBody>
                    <a:bodyPr/>
                    <a:lstStyle/>
                    <a:p>
                      <a:pPr marL="92075">
                        <a:lnSpc>
                          <a:spcPct val="100000"/>
                        </a:lnSpc>
                        <a:spcBef>
                          <a:spcPts val="310"/>
                        </a:spcBef>
                      </a:pPr>
                      <a:r>
                        <a:rPr sz="1400" b="1" spc="-5" dirty="0">
                          <a:latin typeface="Liberation Sans Narrow"/>
                          <a:cs typeface="Liberation Sans Narrow"/>
                        </a:rPr>
                        <a:t>Nº</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10"/>
                        </a:spcBef>
                      </a:pPr>
                      <a:r>
                        <a:rPr sz="1400" b="1" spc="-10" dirty="0">
                          <a:latin typeface="Liberation Sans Narrow"/>
                          <a:cs typeface="Liberation Sans Narrow"/>
                        </a:rPr>
                        <a:t>TEMAS</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310"/>
                        </a:spcBef>
                      </a:pPr>
                      <a:r>
                        <a:rPr sz="1400" b="1" spc="-10" dirty="0">
                          <a:latin typeface="Liberation Sans Narrow"/>
                          <a:cs typeface="Liberation Sans Narrow"/>
                        </a:rPr>
                        <a:t>CAP.</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10"/>
                        </a:spcBef>
                      </a:pPr>
                      <a:r>
                        <a:rPr sz="1400" b="1" spc="-10" dirty="0">
                          <a:latin typeface="Liberation Sans Narrow"/>
                          <a:cs typeface="Liberation Sans Narrow"/>
                        </a:rPr>
                        <a:t>ITENS</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795" algn="ctr">
                        <a:lnSpc>
                          <a:spcPct val="100000"/>
                        </a:lnSpc>
                        <a:spcBef>
                          <a:spcPts val="295"/>
                        </a:spcBef>
                      </a:pPr>
                      <a:r>
                        <a:rPr sz="1400" b="1" spc="-5" dirty="0">
                          <a:latin typeface="Liberation Sans Narrow"/>
                          <a:cs typeface="Liberation Sans Narrow"/>
                        </a:rPr>
                        <a:t>DIAS</a:t>
                      </a:r>
                      <a:endParaRPr sz="1400" dirty="0">
                        <a:latin typeface="Liberation Sans Narrow"/>
                        <a:cs typeface="Liberation Sans Narrow"/>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10896">
                <a:tc>
                  <a:txBody>
                    <a:bodyPr/>
                    <a:lstStyle/>
                    <a:p>
                      <a:pPr marL="130175">
                        <a:lnSpc>
                          <a:spcPct val="100000"/>
                        </a:lnSpc>
                        <a:spcBef>
                          <a:spcPts val="310"/>
                        </a:spcBef>
                      </a:pPr>
                      <a:r>
                        <a:rPr sz="1400" b="1" dirty="0">
                          <a:latin typeface="Liberation Sans Narrow"/>
                          <a:cs typeface="Liberation Sans Narrow"/>
                        </a:rPr>
                        <a:t>1</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310"/>
                        </a:spcBef>
                      </a:pPr>
                      <a:r>
                        <a:rPr sz="1400" b="1" spc="-10" dirty="0">
                          <a:latin typeface="Liberation Sans Narrow"/>
                          <a:cs typeface="Liberation Sans Narrow"/>
                        </a:rPr>
                        <a:t>BEM-AVENTURADOS </a:t>
                      </a:r>
                      <a:r>
                        <a:rPr sz="1400" b="1" spc="-10" dirty="0" smtClean="0">
                          <a:latin typeface="Liberation Sans Narrow"/>
                          <a:cs typeface="Liberation Sans Narrow"/>
                        </a:rPr>
                        <a:t>O</a:t>
                      </a:r>
                      <a:r>
                        <a:rPr lang="pt-BR" sz="1400" b="1" spc="-10" dirty="0" smtClean="0">
                          <a:latin typeface="Liberation Sans Narrow"/>
                          <a:cs typeface="Liberation Sans Narrow"/>
                        </a:rPr>
                        <a:t> </a:t>
                      </a:r>
                      <a:r>
                        <a:rPr sz="1400" b="1" spc="-10" dirty="0" smtClean="0">
                          <a:latin typeface="Liberation Sans Narrow"/>
                          <a:cs typeface="Liberation Sans Narrow"/>
                        </a:rPr>
                        <a:t>MISERICORDIOSOS</a:t>
                      </a:r>
                      <a:endParaRPr lang="pt-BR" sz="1400" b="1" spc="-10" dirty="0" smtClean="0">
                        <a:latin typeface="Liberation Sans Narrow"/>
                        <a:cs typeface="Liberation Sans Narrow"/>
                      </a:endParaRPr>
                    </a:p>
                    <a:p>
                      <a:pPr marL="26670">
                        <a:lnSpc>
                          <a:spcPct val="100000"/>
                        </a:lnSpc>
                        <a:spcBef>
                          <a:spcPts val="310"/>
                        </a:spcBef>
                      </a:pPr>
                      <a:r>
                        <a:rPr lang="pt-BR" sz="1400" b="1" spc="-10" dirty="0" smtClean="0">
                          <a:solidFill>
                            <a:srgbClr val="FF0000"/>
                          </a:solidFill>
                          <a:latin typeface="Liberation Sans Narrow"/>
                          <a:cs typeface="Liberation Sans Narrow"/>
                        </a:rPr>
                        <a:t>PN</a:t>
                      </a:r>
                      <a:r>
                        <a:rPr lang="pt-BR" sz="1400" b="1" spc="-10" baseline="0" dirty="0" smtClean="0">
                          <a:solidFill>
                            <a:srgbClr val="FF0000"/>
                          </a:solidFill>
                          <a:latin typeface="Liberation Sans Narrow"/>
                          <a:cs typeface="Liberation Sans Narrow"/>
                        </a:rPr>
                        <a:t> – 135 – RENOVAÇÃO NECESSÁRIA</a:t>
                      </a:r>
                    </a:p>
                    <a:p>
                      <a:pPr marL="26670">
                        <a:lnSpc>
                          <a:spcPct val="100000"/>
                        </a:lnSpc>
                        <a:spcBef>
                          <a:spcPts val="390"/>
                        </a:spcBef>
                      </a:pPr>
                      <a:r>
                        <a:rPr lang="pt-BR" sz="1400" b="1" spc="-10" dirty="0" smtClean="0">
                          <a:solidFill>
                            <a:srgbClr val="FF0000"/>
                          </a:solidFill>
                          <a:latin typeface="Liberation Sans Narrow"/>
                          <a:cs typeface="Liberation Sans Narrow"/>
                        </a:rPr>
                        <a:t>LE</a:t>
                      </a:r>
                      <a:r>
                        <a:rPr lang="pt-BR" sz="1400" b="1" spc="-10" baseline="0" dirty="0" smtClean="0">
                          <a:solidFill>
                            <a:srgbClr val="FF0000"/>
                          </a:solidFill>
                          <a:latin typeface="Liberation Sans Narrow"/>
                          <a:cs typeface="Liberation Sans Narrow"/>
                        </a:rPr>
                        <a:t> – III – Caridade e Amor ao Próximo Q.886</a:t>
                      </a:r>
                    </a:p>
                    <a:p>
                      <a:pPr marL="26670">
                        <a:lnSpc>
                          <a:spcPct val="100000"/>
                        </a:lnSpc>
                        <a:spcBef>
                          <a:spcPts val="390"/>
                        </a:spcBef>
                      </a:pPr>
                      <a:r>
                        <a:rPr lang="pt-BR" sz="1400" b="1" spc="-10" baseline="0" dirty="0" smtClean="0">
                          <a:solidFill>
                            <a:srgbClr val="FF0000"/>
                          </a:solidFill>
                          <a:latin typeface="Liberation Sans Narrow"/>
                          <a:cs typeface="Liberation Sans Narrow"/>
                        </a:rPr>
                        <a:t>LM – REUNIÕES EM GERAL-E AMOR AO PROXIMO Q. 327</a:t>
                      </a:r>
                    </a:p>
                    <a:p>
                      <a:pPr marL="26670">
                        <a:lnSpc>
                          <a:spcPct val="100000"/>
                        </a:lnSpc>
                        <a:spcBef>
                          <a:spcPts val="390"/>
                        </a:spcBef>
                      </a:pPr>
                      <a:r>
                        <a:rPr lang="pt-BR" sz="1400" b="1" spc="-10" baseline="0" dirty="0" smtClean="0">
                          <a:solidFill>
                            <a:srgbClr val="FF0000"/>
                          </a:solidFill>
                          <a:latin typeface="Liberation Sans Narrow"/>
                          <a:cs typeface="Liberation Sans Narrow"/>
                        </a:rPr>
                        <a:t>EPAE</a:t>
                      </a:r>
                      <a:endParaRPr sz="1400" dirty="0">
                        <a:solidFill>
                          <a:srgbClr val="FF0000"/>
                        </a:solidFill>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310"/>
                        </a:spcBef>
                      </a:pPr>
                      <a:r>
                        <a:rPr sz="1400" b="1" dirty="0">
                          <a:latin typeface="Liberation Sans Narrow"/>
                          <a:cs typeface="Liberation Sans Narrow"/>
                        </a:rPr>
                        <a:t>X</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310"/>
                        </a:spcBef>
                      </a:pPr>
                      <a:r>
                        <a:rPr sz="1400" b="1" spc="-5" dirty="0">
                          <a:latin typeface="Liberation Sans Narrow"/>
                          <a:cs typeface="Liberation Sans Narrow"/>
                        </a:rPr>
                        <a:t>1 a</a:t>
                      </a:r>
                      <a:r>
                        <a:rPr sz="1400" b="1" spc="-40" dirty="0">
                          <a:latin typeface="Liberation Sans Narrow"/>
                          <a:cs typeface="Liberation Sans Narrow"/>
                        </a:rPr>
                        <a:t> </a:t>
                      </a:r>
                      <a:r>
                        <a:rPr sz="1400" b="1" spc="-5" dirty="0">
                          <a:latin typeface="Liberation Sans Narrow"/>
                          <a:cs typeface="Liberation Sans Narrow"/>
                        </a:rPr>
                        <a:t>4</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295"/>
                        </a:spcBef>
                      </a:pPr>
                      <a:r>
                        <a:rPr sz="1400" b="1" spc="-10" dirty="0">
                          <a:latin typeface="Liberation Sans Narrow"/>
                          <a:cs typeface="Liberation Sans Narrow"/>
                        </a:rPr>
                        <a:t>02/01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07/01/2023</a:t>
                      </a:r>
                      <a:endParaRPr sz="1400">
                        <a:latin typeface="Liberation Sans Narrow"/>
                        <a:cs typeface="Liberation Sans Narrow"/>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64235">
                <a:tc>
                  <a:txBody>
                    <a:bodyPr/>
                    <a:lstStyle/>
                    <a:p>
                      <a:pPr marL="130175">
                        <a:lnSpc>
                          <a:spcPct val="100000"/>
                        </a:lnSpc>
                        <a:spcBef>
                          <a:spcPts val="525"/>
                        </a:spcBef>
                      </a:pPr>
                      <a:r>
                        <a:rPr sz="1400" b="1" dirty="0">
                          <a:latin typeface="Liberation Sans Narrow"/>
                          <a:cs typeface="Liberation Sans Narrow"/>
                        </a:rPr>
                        <a:t>2</a:t>
                      </a:r>
                      <a:endParaRPr sz="1400">
                        <a:latin typeface="Liberation Sans Narrow"/>
                        <a:cs typeface="Liberation Sans Narrow"/>
                      </a:endParaRPr>
                    </a:p>
                  </a:txBody>
                  <a:tcPr marL="0" marR="0" marT="666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ts val="1365"/>
                        </a:lnSpc>
                      </a:pPr>
                      <a:r>
                        <a:rPr sz="1400" b="1" spc="-5" dirty="0">
                          <a:latin typeface="Liberation Sans Narrow"/>
                          <a:cs typeface="Liberation Sans Narrow"/>
                        </a:rPr>
                        <a:t>RECONCILIAR-SE </a:t>
                      </a:r>
                      <a:r>
                        <a:rPr sz="1400" b="1" spc="-10" dirty="0">
                          <a:latin typeface="Liberation Sans Narrow"/>
                          <a:cs typeface="Liberation Sans Narrow"/>
                        </a:rPr>
                        <a:t>COM OS ADVERSÁRIOS.</a:t>
                      </a:r>
                      <a:r>
                        <a:rPr sz="1400" b="1" spc="-40" dirty="0">
                          <a:latin typeface="Liberation Sans Narrow"/>
                          <a:cs typeface="Liberation Sans Narrow"/>
                        </a:rPr>
                        <a:t> </a:t>
                      </a:r>
                      <a:r>
                        <a:rPr sz="1400" b="1" spc="-10" dirty="0" smtClean="0">
                          <a:latin typeface="Liberation Sans Narrow"/>
                          <a:cs typeface="Liberation Sans Narrow"/>
                        </a:rPr>
                        <a:t>O</a:t>
                      </a:r>
                      <a:r>
                        <a:rPr lang="pt-BR" sz="1400" b="1" spc="-10" dirty="0" smtClean="0">
                          <a:latin typeface="Liberation Sans Narrow"/>
                          <a:cs typeface="Liberation Sans Narrow"/>
                        </a:rPr>
                        <a:t> </a:t>
                      </a:r>
                      <a:r>
                        <a:rPr sz="1400" b="1" spc="-10" dirty="0" smtClean="0">
                          <a:latin typeface="Liberation Sans Narrow"/>
                          <a:cs typeface="Liberation Sans Narrow"/>
                        </a:rPr>
                        <a:t>SACRIFÍCIO </a:t>
                      </a:r>
                      <a:r>
                        <a:rPr sz="1400" b="1" spc="-10" dirty="0">
                          <a:latin typeface="Liberation Sans Narrow"/>
                          <a:cs typeface="Liberation Sans Narrow"/>
                        </a:rPr>
                        <a:t>MAIS </a:t>
                      </a:r>
                      <a:r>
                        <a:rPr sz="1400" b="1" spc="-5" dirty="0">
                          <a:latin typeface="Liberation Sans Narrow"/>
                          <a:cs typeface="Liberation Sans Narrow"/>
                        </a:rPr>
                        <a:t>AGRADÁVEL A</a:t>
                      </a:r>
                      <a:r>
                        <a:rPr sz="1400" b="1" spc="-25" dirty="0">
                          <a:latin typeface="Liberation Sans Narrow"/>
                          <a:cs typeface="Liberation Sans Narrow"/>
                        </a:rPr>
                        <a:t> </a:t>
                      </a:r>
                      <a:r>
                        <a:rPr sz="1400" b="1" spc="-5" dirty="0" smtClean="0">
                          <a:latin typeface="Liberation Sans Narrow"/>
                          <a:cs typeface="Liberation Sans Narrow"/>
                        </a:rPr>
                        <a:t>DEUS</a:t>
                      </a:r>
                      <a:endParaRPr lang="pt-BR" sz="1400" b="1" spc="-5" dirty="0" smtClean="0">
                        <a:latin typeface="Liberation Sans Narrow"/>
                        <a:cs typeface="Liberation Sans Narrow"/>
                      </a:endParaRPr>
                    </a:p>
                    <a:p>
                      <a:pPr marL="26670">
                        <a:lnSpc>
                          <a:spcPts val="1390"/>
                        </a:lnSpc>
                        <a:spcBef>
                          <a:spcPts val="10"/>
                        </a:spcBef>
                      </a:pPr>
                      <a:r>
                        <a:rPr lang="pt-BR" sz="1400" b="1" spc="-5" dirty="0" smtClean="0">
                          <a:solidFill>
                            <a:srgbClr val="FF0000"/>
                          </a:solidFill>
                          <a:latin typeface="Liberation Sans Narrow"/>
                          <a:cs typeface="Liberation Sans Narrow"/>
                        </a:rPr>
                        <a:t>PN</a:t>
                      </a:r>
                      <a:r>
                        <a:rPr lang="pt-BR" sz="1400" b="1" spc="-5" baseline="0" dirty="0" smtClean="0">
                          <a:solidFill>
                            <a:srgbClr val="FF0000"/>
                          </a:solidFill>
                          <a:latin typeface="Liberation Sans Narrow"/>
                          <a:cs typeface="Liberation Sans Narrow"/>
                        </a:rPr>
                        <a:t> – 136 – CONFLITO</a:t>
                      </a:r>
                    </a:p>
                    <a:p>
                      <a:pPr marL="26670">
                        <a:lnSpc>
                          <a:spcPct val="100000"/>
                        </a:lnSpc>
                        <a:spcBef>
                          <a:spcPts val="395"/>
                        </a:spcBef>
                      </a:pPr>
                      <a:r>
                        <a:rPr lang="pt-BR" sz="1400" b="1" spc="-10" dirty="0" smtClean="0">
                          <a:solidFill>
                            <a:srgbClr val="FF0000"/>
                          </a:solidFill>
                          <a:latin typeface="Liberation Sans Narrow"/>
                          <a:cs typeface="Liberation Sans Narrow"/>
                        </a:rPr>
                        <a:t>LE --</a:t>
                      </a:r>
                      <a:r>
                        <a:rPr lang="pt-BR" sz="1400" b="1" spc="-10" dirty="0" err="1" smtClean="0">
                          <a:solidFill>
                            <a:srgbClr val="FF0000"/>
                          </a:solidFill>
                          <a:latin typeface="Liberation Sans Narrow"/>
                          <a:cs typeface="Liberation Sans Narrow"/>
                        </a:rPr>
                        <a:t>iii</a:t>
                      </a:r>
                      <a:r>
                        <a:rPr lang="pt-BR" sz="1400" b="1" spc="-10" baseline="0" dirty="0" smtClean="0">
                          <a:solidFill>
                            <a:srgbClr val="FF0000"/>
                          </a:solidFill>
                          <a:latin typeface="Liberation Sans Narrow"/>
                          <a:cs typeface="Liberation Sans Narrow"/>
                        </a:rPr>
                        <a:t> – Caridade e Amor ao Próximo Q. 887</a:t>
                      </a:r>
                    </a:p>
                    <a:p>
                      <a:pPr marL="26670">
                        <a:lnSpc>
                          <a:spcPct val="100000"/>
                        </a:lnSpc>
                        <a:spcBef>
                          <a:spcPts val="395"/>
                        </a:spcBef>
                      </a:pPr>
                      <a:r>
                        <a:rPr lang="pt-BR" sz="1400" b="1" spc="-10" baseline="0" dirty="0" smtClean="0">
                          <a:solidFill>
                            <a:srgbClr val="FF0000"/>
                          </a:solidFill>
                          <a:latin typeface="Liberation Sans Narrow"/>
                          <a:cs typeface="Liberation Sans Narrow"/>
                        </a:rPr>
                        <a:t>LM – REUNIÕES EM GERAL – Q.328</a:t>
                      </a:r>
                    </a:p>
                    <a:p>
                      <a:pPr marL="26670">
                        <a:lnSpc>
                          <a:spcPct val="100000"/>
                        </a:lnSpc>
                        <a:spcBef>
                          <a:spcPts val="395"/>
                        </a:spcBef>
                      </a:pPr>
                      <a:r>
                        <a:rPr lang="pt-BR" sz="1400" b="1" spc="-10" baseline="0" dirty="0" smtClean="0">
                          <a:solidFill>
                            <a:srgbClr val="FF0000"/>
                          </a:solidFill>
                          <a:latin typeface="Liberation Sans Narrow"/>
                          <a:cs typeface="Liberation Sans Narrow"/>
                        </a:rPr>
                        <a:t>EPAE</a:t>
                      </a:r>
                      <a:endParaRPr sz="1400" dirty="0">
                        <a:solidFill>
                          <a:srgbClr val="FF0000"/>
                        </a:solidFill>
                        <a:latin typeface="Liberation Sans Narrow"/>
                        <a:cs typeface="Liberation Sans Narrow"/>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525"/>
                        </a:spcBef>
                      </a:pPr>
                      <a:r>
                        <a:rPr sz="1400" b="1" dirty="0">
                          <a:latin typeface="Liberation Sans Narrow"/>
                          <a:cs typeface="Liberation Sans Narrow"/>
                        </a:rPr>
                        <a:t>X</a:t>
                      </a:r>
                      <a:endParaRPr sz="1400">
                        <a:latin typeface="Liberation Sans Narrow"/>
                        <a:cs typeface="Liberation Sans Narrow"/>
                      </a:endParaRPr>
                    </a:p>
                  </a:txBody>
                  <a:tcPr marL="0" marR="0" marT="666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525"/>
                        </a:spcBef>
                      </a:pPr>
                      <a:r>
                        <a:rPr sz="1400" b="1" spc="-5" dirty="0">
                          <a:latin typeface="Liberation Sans Narrow"/>
                          <a:cs typeface="Liberation Sans Narrow"/>
                        </a:rPr>
                        <a:t>5 a</a:t>
                      </a:r>
                      <a:r>
                        <a:rPr sz="1400" b="1" spc="-40" dirty="0">
                          <a:latin typeface="Liberation Sans Narrow"/>
                          <a:cs typeface="Liberation Sans Narrow"/>
                        </a:rPr>
                        <a:t> </a:t>
                      </a:r>
                      <a:r>
                        <a:rPr sz="1400" b="1" spc="-5" dirty="0">
                          <a:latin typeface="Liberation Sans Narrow"/>
                          <a:cs typeface="Liberation Sans Narrow"/>
                        </a:rPr>
                        <a:t>8</a:t>
                      </a:r>
                      <a:endParaRPr sz="1400">
                        <a:latin typeface="Liberation Sans Narrow"/>
                        <a:cs typeface="Liberation Sans Narrow"/>
                      </a:endParaRPr>
                    </a:p>
                  </a:txBody>
                  <a:tcPr marL="0" marR="0" marT="666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509"/>
                        </a:spcBef>
                      </a:pPr>
                      <a:r>
                        <a:rPr sz="1400" b="1" spc="-10" dirty="0">
                          <a:latin typeface="Liberation Sans Narrow"/>
                          <a:cs typeface="Liberation Sans Narrow"/>
                        </a:rPr>
                        <a:t>08/01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14/01/2023</a:t>
                      </a:r>
                      <a:endParaRPr sz="1400">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32232">
                <a:tc>
                  <a:txBody>
                    <a:bodyPr/>
                    <a:lstStyle/>
                    <a:p>
                      <a:pPr marL="130175">
                        <a:lnSpc>
                          <a:spcPct val="100000"/>
                        </a:lnSpc>
                        <a:spcBef>
                          <a:spcPts val="395"/>
                        </a:spcBef>
                      </a:pPr>
                      <a:r>
                        <a:rPr sz="1400" b="1" dirty="0">
                          <a:latin typeface="Liberation Sans Narrow"/>
                          <a:cs typeface="Liberation Sans Narrow"/>
                        </a:rPr>
                        <a:t>3</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395"/>
                        </a:spcBef>
                      </a:pPr>
                      <a:r>
                        <a:rPr sz="1400" b="1" spc="-10" dirty="0">
                          <a:latin typeface="Liberation Sans Narrow"/>
                          <a:cs typeface="Liberation Sans Narrow"/>
                        </a:rPr>
                        <a:t>O ARGUEIRO </a:t>
                      </a:r>
                      <a:r>
                        <a:rPr sz="1400" b="1" spc="-5" dirty="0">
                          <a:latin typeface="Liberation Sans Narrow"/>
                          <a:cs typeface="Liberation Sans Narrow"/>
                        </a:rPr>
                        <a:t>E A </a:t>
                      </a:r>
                      <a:r>
                        <a:rPr sz="1400" b="1" spc="-10" dirty="0">
                          <a:latin typeface="Liberation Sans Narrow"/>
                          <a:cs typeface="Liberation Sans Narrow"/>
                        </a:rPr>
                        <a:t>TRAVE </a:t>
                      </a:r>
                      <a:r>
                        <a:rPr sz="1400" b="1" spc="-5" dirty="0">
                          <a:latin typeface="Liberation Sans Narrow"/>
                          <a:cs typeface="Liberation Sans Narrow"/>
                        </a:rPr>
                        <a:t>NO</a:t>
                      </a:r>
                      <a:r>
                        <a:rPr sz="1400" b="1" spc="-25" dirty="0">
                          <a:latin typeface="Liberation Sans Narrow"/>
                          <a:cs typeface="Liberation Sans Narrow"/>
                        </a:rPr>
                        <a:t> </a:t>
                      </a:r>
                      <a:r>
                        <a:rPr sz="1400" b="1" spc="-10" dirty="0" smtClean="0">
                          <a:latin typeface="Liberation Sans Narrow"/>
                          <a:cs typeface="Liberation Sans Narrow"/>
                        </a:rPr>
                        <a:t>OLHO</a:t>
                      </a:r>
                      <a:endParaRPr lang="pt-BR" sz="1400" b="1" spc="-10" dirty="0" smtClean="0">
                        <a:latin typeface="Liberation Sans Narrow"/>
                        <a:cs typeface="Liberation Sans Narrow"/>
                      </a:endParaRPr>
                    </a:p>
                    <a:p>
                      <a:pPr marL="26670">
                        <a:lnSpc>
                          <a:spcPct val="100000"/>
                        </a:lnSpc>
                        <a:spcBef>
                          <a:spcPts val="395"/>
                        </a:spcBef>
                      </a:pPr>
                      <a:r>
                        <a:rPr lang="pt-BR" sz="1400" b="1" spc="-10" dirty="0" smtClean="0">
                          <a:solidFill>
                            <a:srgbClr val="FF0000"/>
                          </a:solidFill>
                          <a:latin typeface="Liberation Sans Narrow"/>
                          <a:cs typeface="Liberation Sans Narrow"/>
                        </a:rPr>
                        <a:t>PN</a:t>
                      </a:r>
                      <a:r>
                        <a:rPr lang="pt-BR" sz="1400" b="1" spc="-10" baseline="0" dirty="0" smtClean="0">
                          <a:solidFill>
                            <a:srgbClr val="FF0000"/>
                          </a:solidFill>
                          <a:latin typeface="Liberation Sans Narrow"/>
                          <a:cs typeface="Liberation Sans Narrow"/>
                        </a:rPr>
                        <a:t> – 137 – INIMIGOS</a:t>
                      </a:r>
                    </a:p>
                    <a:p>
                      <a:pPr marL="26670">
                        <a:lnSpc>
                          <a:spcPct val="100000"/>
                        </a:lnSpc>
                        <a:spcBef>
                          <a:spcPts val="395"/>
                        </a:spcBef>
                      </a:pPr>
                      <a:r>
                        <a:rPr lang="pt-BR" sz="1400" b="1" spc="-10" dirty="0" smtClean="0">
                          <a:solidFill>
                            <a:srgbClr val="FF0000"/>
                          </a:solidFill>
                          <a:latin typeface="Liberation Sans Narrow"/>
                          <a:cs typeface="Liberation Sans Narrow"/>
                        </a:rPr>
                        <a:t>LE – III Caridade</a:t>
                      </a:r>
                      <a:r>
                        <a:rPr lang="pt-BR" sz="1400" b="1" spc="-10" baseline="0" dirty="0" smtClean="0">
                          <a:solidFill>
                            <a:srgbClr val="FF0000"/>
                          </a:solidFill>
                          <a:latin typeface="Liberation Sans Narrow"/>
                          <a:cs typeface="Liberation Sans Narrow"/>
                        </a:rPr>
                        <a:t> e Amor ao Próximo Q.888</a:t>
                      </a:r>
                    </a:p>
                    <a:p>
                      <a:pPr marL="26670">
                        <a:lnSpc>
                          <a:spcPct val="100000"/>
                        </a:lnSpc>
                        <a:spcBef>
                          <a:spcPts val="395"/>
                        </a:spcBef>
                      </a:pPr>
                      <a:r>
                        <a:rPr lang="pt-BR" sz="1400" b="1" spc="-10" baseline="0" dirty="0" smtClean="0">
                          <a:solidFill>
                            <a:srgbClr val="FF0000"/>
                          </a:solidFill>
                          <a:latin typeface="Liberation Sans Narrow"/>
                          <a:cs typeface="Liberation Sans Narrow"/>
                        </a:rPr>
                        <a:t>LM – REUNIÕES EM GERAL Q. 329</a:t>
                      </a:r>
                    </a:p>
                    <a:p>
                      <a:pPr marL="26670">
                        <a:lnSpc>
                          <a:spcPct val="100000"/>
                        </a:lnSpc>
                        <a:spcBef>
                          <a:spcPts val="395"/>
                        </a:spcBef>
                      </a:pPr>
                      <a:r>
                        <a:rPr lang="pt-BR" sz="1400" b="1" spc="-10" baseline="0" dirty="0" smtClean="0">
                          <a:solidFill>
                            <a:srgbClr val="FF0000"/>
                          </a:solidFill>
                          <a:latin typeface="Liberation Sans Narrow"/>
                          <a:cs typeface="Liberation Sans Narrow"/>
                        </a:rPr>
                        <a:t>Primeira Parte </a:t>
                      </a:r>
                      <a:endParaRPr sz="1400" dirty="0">
                        <a:solidFill>
                          <a:srgbClr val="FF0000"/>
                        </a:solidFill>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795" algn="ctr">
                        <a:lnSpc>
                          <a:spcPct val="100000"/>
                        </a:lnSpc>
                        <a:spcBef>
                          <a:spcPts val="380"/>
                        </a:spcBef>
                      </a:pPr>
                      <a:r>
                        <a:rPr sz="1400" b="1" dirty="0">
                          <a:latin typeface="Liberation Sans Narrow"/>
                          <a:cs typeface="Liberation Sans Narrow"/>
                        </a:rPr>
                        <a:t>X</a:t>
                      </a:r>
                      <a:endParaRPr sz="1400" dirty="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380"/>
                        </a:spcBef>
                      </a:pPr>
                      <a:r>
                        <a:rPr sz="1400" b="1" spc="-5" dirty="0">
                          <a:latin typeface="Liberation Sans Narrow"/>
                          <a:cs typeface="Liberation Sans Narrow"/>
                        </a:rPr>
                        <a:t>9 e</a:t>
                      </a:r>
                      <a:r>
                        <a:rPr sz="1400" b="1" spc="-45" dirty="0">
                          <a:latin typeface="Liberation Sans Narrow"/>
                          <a:cs typeface="Liberation Sans Narrow"/>
                        </a:rPr>
                        <a:t> </a:t>
                      </a:r>
                      <a:r>
                        <a:rPr sz="1400" b="1" spc="-10" dirty="0">
                          <a:latin typeface="Liberation Sans Narrow"/>
                          <a:cs typeface="Liberation Sans Narrow"/>
                        </a:rPr>
                        <a:t>10</a:t>
                      </a:r>
                      <a:endParaRPr sz="140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380"/>
                        </a:spcBef>
                      </a:pPr>
                      <a:r>
                        <a:rPr sz="1400" b="1" spc="-10" dirty="0">
                          <a:latin typeface="Liberation Sans Narrow"/>
                          <a:cs typeface="Liberation Sans Narrow"/>
                        </a:rPr>
                        <a:t>15/01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21/01/2023</a:t>
                      </a:r>
                      <a:endParaRPr sz="140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574548">
                <a:tc>
                  <a:txBody>
                    <a:bodyPr/>
                    <a:lstStyle/>
                    <a:p>
                      <a:pPr marL="130175">
                        <a:lnSpc>
                          <a:spcPct val="100000"/>
                        </a:lnSpc>
                        <a:spcBef>
                          <a:spcPts val="1350"/>
                        </a:spcBef>
                      </a:pPr>
                      <a:r>
                        <a:rPr sz="1400" b="1" dirty="0">
                          <a:latin typeface="Liberation Sans Narrow"/>
                          <a:cs typeface="Liberation Sans Narrow"/>
                        </a:rPr>
                        <a:t>4</a:t>
                      </a:r>
                      <a:endParaRPr sz="1400" dirty="0">
                        <a:latin typeface="Liberation Sans Narrow"/>
                        <a:cs typeface="Liberation Sans Narrow"/>
                      </a:endParaRPr>
                    </a:p>
                  </a:txBody>
                  <a:tcPr marL="0" marR="0" marT="171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ts val="1340"/>
                        </a:lnSpc>
                      </a:pPr>
                      <a:r>
                        <a:rPr sz="1400" b="1" spc="-5" dirty="0">
                          <a:latin typeface="Liberation Sans Narrow"/>
                          <a:cs typeface="Liberation Sans Narrow"/>
                        </a:rPr>
                        <a:t>NÃO </a:t>
                      </a:r>
                      <a:r>
                        <a:rPr sz="1400" b="1" spc="-10" dirty="0">
                          <a:latin typeface="Liberation Sans Narrow"/>
                          <a:cs typeface="Liberation Sans Narrow"/>
                        </a:rPr>
                        <a:t>JULGUEIS PARA </a:t>
                      </a:r>
                      <a:r>
                        <a:rPr sz="1400" b="1" spc="-5" dirty="0">
                          <a:latin typeface="Liberation Sans Narrow"/>
                          <a:cs typeface="Liberation Sans Narrow"/>
                        </a:rPr>
                        <a:t>NÃO </a:t>
                      </a:r>
                      <a:r>
                        <a:rPr sz="1400" b="1" spc="-10" dirty="0">
                          <a:latin typeface="Liberation Sans Narrow"/>
                          <a:cs typeface="Liberation Sans Narrow"/>
                        </a:rPr>
                        <a:t>SERDES</a:t>
                      </a:r>
                      <a:r>
                        <a:rPr sz="1400" b="1" spc="-25" dirty="0">
                          <a:latin typeface="Liberation Sans Narrow"/>
                          <a:cs typeface="Liberation Sans Narrow"/>
                        </a:rPr>
                        <a:t> </a:t>
                      </a:r>
                      <a:r>
                        <a:rPr sz="1400" b="1" spc="-10" dirty="0">
                          <a:latin typeface="Liberation Sans Narrow"/>
                          <a:cs typeface="Liberation Sans Narrow"/>
                        </a:rPr>
                        <a:t>JULGADOS.</a:t>
                      </a:r>
                      <a:endParaRPr sz="1400" dirty="0">
                        <a:latin typeface="Liberation Sans Narrow"/>
                        <a:cs typeface="Liberation Sans Narrow"/>
                      </a:endParaRPr>
                    </a:p>
                    <a:p>
                      <a:pPr marL="26670" marR="477520">
                        <a:lnSpc>
                          <a:spcPts val="1689"/>
                        </a:lnSpc>
                        <a:spcBef>
                          <a:spcPts val="60"/>
                        </a:spcBef>
                      </a:pPr>
                      <a:r>
                        <a:rPr sz="1400" b="1" spc="-10" dirty="0">
                          <a:latin typeface="Liberation Sans Narrow"/>
                          <a:cs typeface="Liberation Sans Narrow"/>
                        </a:rPr>
                        <a:t>AQUELE QUE </a:t>
                      </a:r>
                      <a:r>
                        <a:rPr sz="1400" b="1" spc="-15" dirty="0">
                          <a:latin typeface="Liberation Sans Narrow"/>
                          <a:cs typeface="Liberation Sans Narrow"/>
                        </a:rPr>
                        <a:t>ESTIVER SEM </a:t>
                      </a:r>
                      <a:r>
                        <a:rPr sz="1400" b="1" spc="-10" dirty="0">
                          <a:latin typeface="Liberation Sans Narrow"/>
                          <a:cs typeface="Liberation Sans Narrow"/>
                        </a:rPr>
                        <a:t>PECADO </a:t>
                      </a:r>
                      <a:r>
                        <a:rPr sz="1400" b="1" spc="-5" dirty="0">
                          <a:latin typeface="Liberation Sans Narrow"/>
                          <a:cs typeface="Liberation Sans Narrow"/>
                        </a:rPr>
                        <a:t>ATIRE A  </a:t>
                      </a:r>
                      <a:r>
                        <a:rPr sz="1400" b="1" spc="-10" dirty="0">
                          <a:latin typeface="Liberation Sans Narrow"/>
                          <a:cs typeface="Liberation Sans Narrow"/>
                        </a:rPr>
                        <a:t>PRIMEIRA </a:t>
                      </a:r>
                      <a:r>
                        <a:rPr sz="1400" b="1" spc="-10" dirty="0" smtClean="0">
                          <a:latin typeface="Liberation Sans Narrow"/>
                          <a:cs typeface="Liberation Sans Narrow"/>
                        </a:rPr>
                        <a:t>PEDRA</a:t>
                      </a:r>
                      <a:endParaRPr lang="pt-BR" sz="1400" b="1" spc="-10" dirty="0" smtClean="0">
                        <a:latin typeface="Liberation Sans Narrow"/>
                        <a:cs typeface="Liberation Sans Narrow"/>
                      </a:endParaRPr>
                    </a:p>
                    <a:p>
                      <a:pPr marL="26670" marR="477520">
                        <a:lnSpc>
                          <a:spcPts val="1689"/>
                        </a:lnSpc>
                        <a:spcBef>
                          <a:spcPts val="60"/>
                        </a:spcBef>
                      </a:pPr>
                      <a:r>
                        <a:rPr lang="pt-BR" sz="1400" b="1" spc="-10" dirty="0" smtClean="0">
                          <a:solidFill>
                            <a:srgbClr val="FF0000"/>
                          </a:solidFill>
                          <a:latin typeface="Liberation Sans Narrow"/>
                          <a:cs typeface="Liberation Sans Narrow"/>
                        </a:rPr>
                        <a:t>PN</a:t>
                      </a:r>
                      <a:r>
                        <a:rPr lang="pt-BR" sz="1400" b="1" spc="-10" baseline="0" dirty="0" smtClean="0">
                          <a:solidFill>
                            <a:srgbClr val="FF0000"/>
                          </a:solidFill>
                          <a:latin typeface="Liberation Sans Narrow"/>
                          <a:cs typeface="Liberation Sans Narrow"/>
                        </a:rPr>
                        <a:t> – 138 – VEJAMOS ISSO</a:t>
                      </a:r>
                    </a:p>
                    <a:p>
                      <a:pPr marL="26670">
                        <a:lnSpc>
                          <a:spcPct val="100000"/>
                        </a:lnSpc>
                        <a:spcBef>
                          <a:spcPts val="509"/>
                        </a:spcBef>
                      </a:pPr>
                      <a:r>
                        <a:rPr lang="pt-BR" sz="1400" b="1" spc="-10" baseline="0" dirty="0" smtClean="0">
                          <a:solidFill>
                            <a:srgbClr val="FF0000"/>
                          </a:solidFill>
                          <a:latin typeface="Liberation Sans Narrow"/>
                          <a:cs typeface="Liberation Sans Narrow"/>
                        </a:rPr>
                        <a:t>LE – III Caridade e Amor ao Próximo Q.888ª</a:t>
                      </a:r>
                    </a:p>
                    <a:p>
                      <a:pPr marL="26670">
                        <a:lnSpc>
                          <a:spcPct val="100000"/>
                        </a:lnSpc>
                        <a:spcBef>
                          <a:spcPts val="509"/>
                        </a:spcBef>
                      </a:pPr>
                      <a:r>
                        <a:rPr lang="pt-BR" sz="1400" b="1" spc="-10" baseline="0" dirty="0" smtClean="0">
                          <a:solidFill>
                            <a:srgbClr val="FF0000"/>
                          </a:solidFill>
                          <a:latin typeface="Liberation Sans Narrow"/>
                          <a:cs typeface="Liberation Sans Narrow"/>
                        </a:rPr>
                        <a:t>LM – REUNIÕES EM GERAL Q. 329 SEGUNDA PARTE</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795" algn="ctr">
                        <a:lnSpc>
                          <a:spcPct val="100000"/>
                        </a:lnSpc>
                        <a:spcBef>
                          <a:spcPts val="1340"/>
                        </a:spcBef>
                      </a:pPr>
                      <a:r>
                        <a:rPr sz="1400" b="1" dirty="0">
                          <a:latin typeface="Liberation Sans Narrow"/>
                          <a:cs typeface="Liberation Sans Narrow"/>
                        </a:rPr>
                        <a:t>X</a:t>
                      </a:r>
                      <a:endParaRPr sz="1400" dirty="0">
                        <a:latin typeface="Liberation Sans Narrow"/>
                        <a:cs typeface="Liberation Sans Narrow"/>
                      </a:endParaRPr>
                    </a:p>
                  </a:txBody>
                  <a:tcPr marL="0" marR="0" marT="170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350"/>
                        </a:spcBef>
                      </a:pPr>
                      <a:r>
                        <a:rPr sz="1400" b="1" spc="-10" dirty="0">
                          <a:latin typeface="Liberation Sans Narrow"/>
                          <a:cs typeface="Liberation Sans Narrow"/>
                        </a:rPr>
                        <a:t>11 </a:t>
                      </a:r>
                      <a:r>
                        <a:rPr sz="1400" b="1" spc="-5" dirty="0">
                          <a:latin typeface="Liberation Sans Narrow"/>
                          <a:cs typeface="Liberation Sans Narrow"/>
                        </a:rPr>
                        <a:t>a</a:t>
                      </a:r>
                      <a:r>
                        <a:rPr sz="1400" b="1" spc="-40" dirty="0">
                          <a:latin typeface="Liberation Sans Narrow"/>
                          <a:cs typeface="Liberation Sans Narrow"/>
                        </a:rPr>
                        <a:t> </a:t>
                      </a:r>
                      <a:r>
                        <a:rPr sz="1400" b="1" spc="-10" dirty="0">
                          <a:latin typeface="Liberation Sans Narrow"/>
                          <a:cs typeface="Liberation Sans Narrow"/>
                        </a:rPr>
                        <a:t>13</a:t>
                      </a:r>
                      <a:endParaRPr sz="1400">
                        <a:latin typeface="Liberation Sans Narrow"/>
                        <a:cs typeface="Liberation Sans Narrow"/>
                      </a:endParaRPr>
                    </a:p>
                  </a:txBody>
                  <a:tcPr marL="0" marR="0" marT="171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1340"/>
                        </a:spcBef>
                      </a:pPr>
                      <a:r>
                        <a:rPr sz="1400" b="1" spc="-10" dirty="0">
                          <a:latin typeface="Liberation Sans Narrow"/>
                          <a:cs typeface="Liberation Sans Narrow"/>
                        </a:rPr>
                        <a:t>22/01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28/01/2023</a:t>
                      </a:r>
                      <a:endParaRPr sz="1400" dirty="0">
                        <a:latin typeface="Liberation Sans Narrow"/>
                        <a:cs typeface="Liberation Sans Narrow"/>
                      </a:endParaRPr>
                    </a:p>
                  </a:txBody>
                  <a:tcPr marL="0" marR="0" marT="170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332232">
                <a:tc>
                  <a:txBody>
                    <a:bodyPr/>
                    <a:lstStyle/>
                    <a:p>
                      <a:pPr marL="130175">
                        <a:lnSpc>
                          <a:spcPct val="100000"/>
                        </a:lnSpc>
                        <a:spcBef>
                          <a:spcPts val="390"/>
                        </a:spcBef>
                      </a:pPr>
                      <a:r>
                        <a:rPr sz="1400" b="1" dirty="0">
                          <a:latin typeface="Liberation Sans Narrow"/>
                          <a:cs typeface="Liberation Sans Narrow"/>
                        </a:rPr>
                        <a:t>5</a:t>
                      </a:r>
                      <a:endParaRPr sz="1400" dirty="0">
                        <a:latin typeface="Liberation Sans Narrow"/>
                        <a:cs typeface="Liberation Sans Narrow"/>
                      </a:endParaRPr>
                    </a:p>
                  </a:txBody>
                  <a:tcPr marL="0" marR="0" marT="495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390"/>
                        </a:spcBef>
                      </a:pPr>
                      <a:r>
                        <a:rPr sz="1400" b="1" spc="-10" dirty="0">
                          <a:latin typeface="Liberation Sans Narrow"/>
                          <a:cs typeface="Liberation Sans Narrow"/>
                        </a:rPr>
                        <a:t>PERDÃO </a:t>
                      </a:r>
                      <a:r>
                        <a:rPr sz="1400" b="1" spc="-5" dirty="0">
                          <a:latin typeface="Liberation Sans Narrow"/>
                          <a:cs typeface="Liberation Sans Narrow"/>
                        </a:rPr>
                        <a:t>DAS</a:t>
                      </a:r>
                      <a:r>
                        <a:rPr sz="1400" b="1" spc="-15" dirty="0">
                          <a:latin typeface="Liberation Sans Narrow"/>
                          <a:cs typeface="Liberation Sans Narrow"/>
                        </a:rPr>
                        <a:t> </a:t>
                      </a:r>
                      <a:r>
                        <a:rPr sz="1400" b="1" spc="-10" dirty="0" smtClean="0">
                          <a:latin typeface="Liberation Sans Narrow"/>
                          <a:cs typeface="Liberation Sans Narrow"/>
                        </a:rPr>
                        <a:t>OFENSAS</a:t>
                      </a:r>
                      <a:endParaRPr lang="pt-BR" sz="1400" b="1" spc="-10" dirty="0" smtClean="0">
                        <a:latin typeface="Liberation Sans Narrow"/>
                        <a:cs typeface="Liberation Sans Narrow"/>
                      </a:endParaRPr>
                    </a:p>
                    <a:p>
                      <a:pPr marL="26670">
                        <a:lnSpc>
                          <a:spcPct val="100000"/>
                        </a:lnSpc>
                        <a:spcBef>
                          <a:spcPts val="390"/>
                        </a:spcBef>
                      </a:pPr>
                      <a:r>
                        <a:rPr lang="pt-BR" sz="1400" b="1" spc="-10" dirty="0" smtClean="0">
                          <a:solidFill>
                            <a:srgbClr val="FF0000"/>
                          </a:solidFill>
                          <a:latin typeface="Liberation Sans Narrow"/>
                          <a:cs typeface="Liberation Sans Narrow"/>
                        </a:rPr>
                        <a:t>PN</a:t>
                      </a:r>
                      <a:r>
                        <a:rPr lang="pt-BR" sz="1400" b="1" spc="-10" baseline="0" dirty="0" smtClean="0">
                          <a:solidFill>
                            <a:srgbClr val="FF0000"/>
                          </a:solidFill>
                          <a:latin typeface="Liberation Sans Narrow"/>
                          <a:cs typeface="Liberation Sans Narrow"/>
                        </a:rPr>
                        <a:t> – 139 – OFERENDAS</a:t>
                      </a:r>
                    </a:p>
                    <a:p>
                      <a:pPr marL="26670">
                        <a:lnSpc>
                          <a:spcPct val="100000"/>
                        </a:lnSpc>
                        <a:spcBef>
                          <a:spcPts val="390"/>
                        </a:spcBef>
                      </a:pPr>
                      <a:r>
                        <a:rPr lang="pt-BR" sz="1400" b="1" spc="-10" baseline="0" dirty="0" smtClean="0">
                          <a:solidFill>
                            <a:srgbClr val="FF0000"/>
                          </a:solidFill>
                          <a:latin typeface="Liberation Sans Narrow"/>
                          <a:cs typeface="Liberation Sans Narrow"/>
                        </a:rPr>
                        <a:t>LE – III Caridade e Amor ao Próximo Q. 889</a:t>
                      </a:r>
                    </a:p>
                    <a:p>
                      <a:pPr marL="26670">
                        <a:lnSpc>
                          <a:spcPct val="100000"/>
                        </a:lnSpc>
                        <a:spcBef>
                          <a:spcPts val="390"/>
                        </a:spcBef>
                      </a:pPr>
                      <a:r>
                        <a:rPr lang="pt-BR" sz="1400" b="1" spc="-10" baseline="0" dirty="0" smtClean="0">
                          <a:solidFill>
                            <a:srgbClr val="FF0000"/>
                          </a:solidFill>
                          <a:latin typeface="Liberation Sans Narrow"/>
                          <a:cs typeface="Liberation Sans Narrow"/>
                        </a:rPr>
                        <a:t>LM – III REUNIÕESEM GERAL Q. 329</a:t>
                      </a:r>
                    </a:p>
                    <a:p>
                      <a:pPr marL="26670">
                        <a:lnSpc>
                          <a:spcPct val="100000"/>
                        </a:lnSpc>
                        <a:spcBef>
                          <a:spcPts val="390"/>
                        </a:spcBef>
                      </a:pPr>
                      <a:r>
                        <a:rPr lang="pt-BR" sz="1400" b="1" spc="-10" baseline="0" dirty="0" smtClean="0">
                          <a:solidFill>
                            <a:srgbClr val="FF0000"/>
                          </a:solidFill>
                          <a:latin typeface="Liberation Sans Narrow"/>
                          <a:cs typeface="Liberation Sans Narrow"/>
                        </a:rPr>
                        <a:t>TERCEIRA PARTE</a:t>
                      </a:r>
                    </a:p>
                    <a:p>
                      <a:pPr marL="26670">
                        <a:lnSpc>
                          <a:spcPct val="100000"/>
                        </a:lnSpc>
                        <a:spcBef>
                          <a:spcPts val="390"/>
                        </a:spcBef>
                      </a:pPr>
                      <a:r>
                        <a:rPr lang="pt-BR" sz="1400" b="1" spc="-10" baseline="0" dirty="0" smtClean="0">
                          <a:solidFill>
                            <a:srgbClr val="FF0000"/>
                          </a:solidFill>
                          <a:latin typeface="Liberation Sans Narrow"/>
                          <a:cs typeface="Liberation Sans Narrow"/>
                        </a:rPr>
                        <a:t>EPAE</a:t>
                      </a:r>
                      <a:endParaRPr sz="1400" dirty="0">
                        <a:solidFill>
                          <a:srgbClr val="FF0000"/>
                        </a:solidFill>
                        <a:latin typeface="Liberation Sans Narrow"/>
                        <a:cs typeface="Liberation Sans Narrow"/>
                      </a:endParaRPr>
                    </a:p>
                  </a:txBody>
                  <a:tcPr marL="0" marR="0" marT="495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390"/>
                        </a:spcBef>
                      </a:pPr>
                      <a:r>
                        <a:rPr sz="1400" b="1" dirty="0">
                          <a:latin typeface="Liberation Sans Narrow"/>
                          <a:cs typeface="Liberation Sans Narrow"/>
                        </a:rPr>
                        <a:t>X</a:t>
                      </a:r>
                      <a:endParaRPr sz="1400">
                        <a:latin typeface="Liberation Sans Narrow"/>
                        <a:cs typeface="Liberation Sans Narrow"/>
                      </a:endParaRPr>
                    </a:p>
                  </a:txBody>
                  <a:tcPr marL="0" marR="0" marT="495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390"/>
                        </a:spcBef>
                      </a:pPr>
                      <a:r>
                        <a:rPr sz="1400" b="1" spc="-10" dirty="0">
                          <a:latin typeface="Liberation Sans Narrow"/>
                          <a:cs typeface="Liberation Sans Narrow"/>
                        </a:rPr>
                        <a:t>14 </a:t>
                      </a:r>
                      <a:r>
                        <a:rPr sz="1400" b="1" spc="-5" dirty="0">
                          <a:latin typeface="Liberation Sans Narrow"/>
                          <a:cs typeface="Liberation Sans Narrow"/>
                        </a:rPr>
                        <a:t>e</a:t>
                      </a:r>
                      <a:r>
                        <a:rPr sz="1400" b="1" spc="-40" dirty="0">
                          <a:latin typeface="Liberation Sans Narrow"/>
                          <a:cs typeface="Liberation Sans Narrow"/>
                        </a:rPr>
                        <a:t> </a:t>
                      </a:r>
                      <a:r>
                        <a:rPr sz="1400" b="1" spc="-10" dirty="0">
                          <a:latin typeface="Liberation Sans Narrow"/>
                          <a:cs typeface="Liberation Sans Narrow"/>
                        </a:rPr>
                        <a:t>15</a:t>
                      </a:r>
                      <a:endParaRPr sz="1400">
                        <a:latin typeface="Liberation Sans Narrow"/>
                        <a:cs typeface="Liberation Sans Narrow"/>
                      </a:endParaRPr>
                    </a:p>
                  </a:txBody>
                  <a:tcPr marL="0" marR="0" marT="495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380"/>
                        </a:spcBef>
                      </a:pPr>
                      <a:r>
                        <a:rPr sz="1400" b="1" spc="-10" dirty="0">
                          <a:latin typeface="Liberation Sans Narrow"/>
                          <a:cs typeface="Liberation Sans Narrow"/>
                        </a:rPr>
                        <a:t>29/01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04/02/2023</a:t>
                      </a:r>
                      <a:endParaRPr sz="1400" dirty="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bl>
          </a:graphicData>
        </a:graphic>
      </p:graphicFrame>
      <p:sp>
        <p:nvSpPr>
          <p:cNvPr id="3" name="Retângulo 2"/>
          <p:cNvSpPr/>
          <p:nvPr/>
        </p:nvSpPr>
        <p:spPr>
          <a:xfrm>
            <a:off x="349250" y="387747"/>
            <a:ext cx="6934200" cy="615553"/>
          </a:xfrm>
          <a:prstGeom prst="rect">
            <a:avLst/>
          </a:prstGeom>
        </p:spPr>
        <p:txBody>
          <a:bodyPr wrap="square">
            <a:spAutoFit/>
          </a:bodyPr>
          <a:lstStyle/>
          <a:p>
            <a:endParaRPr lang="pt-BR" dirty="0"/>
          </a:p>
          <a:p>
            <a:pPr algn="ctr"/>
            <a:r>
              <a:rPr lang="pt-BR" sz="1600" b="1" i="1" u="sng" dirty="0">
                <a:solidFill>
                  <a:srgbClr val="FF0000"/>
                </a:solidFill>
              </a:rPr>
              <a:t>ATIVIDADES  A E K I   -   PARA </a:t>
            </a:r>
            <a:r>
              <a:rPr lang="pt-BR" sz="1600" b="1" i="1" u="sng" dirty="0" smtClean="0">
                <a:solidFill>
                  <a:srgbClr val="FF0000"/>
                </a:solidFill>
              </a:rPr>
              <a:t>1.º Sem</a:t>
            </a:r>
            <a:r>
              <a:rPr lang="pt-BR" sz="1600" b="1" i="1" u="sng" dirty="0">
                <a:solidFill>
                  <a:srgbClr val="FF0000"/>
                </a:solidFill>
              </a:rPr>
              <a:t>. De </a:t>
            </a:r>
            <a:r>
              <a:rPr lang="pt-BR" sz="1600" b="1" i="1" u="sng" dirty="0" smtClean="0">
                <a:solidFill>
                  <a:srgbClr val="FF0000"/>
                </a:solidFill>
              </a:rPr>
              <a:t>2023, com </a:t>
            </a:r>
            <a:r>
              <a:rPr lang="pt-BR" sz="1600" b="1" i="1" u="sng" dirty="0">
                <a:solidFill>
                  <a:srgbClr val="FF0000"/>
                </a:solidFill>
              </a:rPr>
              <a:t>possíveis Mudanças</a:t>
            </a:r>
          </a:p>
        </p:txBody>
      </p:sp>
      <p:pic>
        <p:nvPicPr>
          <p:cNvPr id="4" name="Imagem 3"/>
          <p:cNvPicPr>
            <a:picLocks noChangeAspect="1"/>
          </p:cNvPicPr>
          <p:nvPr/>
        </p:nvPicPr>
        <p:blipFill>
          <a:blip r:embed="rId2"/>
          <a:stretch>
            <a:fillRect/>
          </a:stretch>
        </p:blipFill>
        <p:spPr>
          <a:xfrm>
            <a:off x="349250" y="1003300"/>
            <a:ext cx="6934200" cy="1447800"/>
          </a:xfrm>
          <a:prstGeom prst="rect">
            <a:avLst/>
          </a:prstGeom>
        </p:spPr>
      </p:pic>
      <p:sp>
        <p:nvSpPr>
          <p:cNvPr id="5" name="CaixaDeTexto 4"/>
          <p:cNvSpPr txBox="1"/>
          <p:nvPr/>
        </p:nvSpPr>
        <p:spPr>
          <a:xfrm>
            <a:off x="4724400" y="951925"/>
            <a:ext cx="2679700" cy="584775"/>
          </a:xfrm>
          <a:prstGeom prst="rect">
            <a:avLst/>
          </a:prstGeom>
          <a:noFill/>
        </p:spPr>
        <p:txBody>
          <a:bodyPr wrap="square" rtlCol="0">
            <a:spAutoFit/>
          </a:bodyPr>
          <a:lstStyle/>
          <a:p>
            <a:pPr algn="ctr"/>
            <a:r>
              <a:rPr lang="pt-BR" sz="1600" b="1" u="sng" dirty="0" smtClean="0">
                <a:solidFill>
                  <a:srgbClr val="00B050"/>
                </a:solidFill>
              </a:rPr>
              <a:t>Educador Espírita</a:t>
            </a:r>
          </a:p>
          <a:p>
            <a:pPr algn="ctr"/>
            <a:r>
              <a:rPr lang="pt-BR" sz="1600" b="1" u="sng" dirty="0" smtClean="0">
                <a:solidFill>
                  <a:srgbClr val="00B050"/>
                </a:solidFill>
              </a:rPr>
              <a:t>CARLOS GOMES DA SILVA</a:t>
            </a:r>
            <a:endParaRPr lang="pt-BR" sz="1600" b="1" u="sng" dirty="0">
              <a:solidFill>
                <a:srgbClr val="00B050"/>
              </a:solidFill>
            </a:endParaRPr>
          </a:p>
        </p:txBody>
      </p:sp>
    </p:spTree>
    <p:extLst>
      <p:ext uri="{BB962C8B-B14F-4D97-AF65-F5344CB8AC3E}">
        <p14:creationId xmlns:p14="http://schemas.microsoft.com/office/powerpoint/2010/main" val="3225180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349250" y="1079500"/>
            <a:ext cx="6934200" cy="1447800"/>
          </a:xfrm>
          <a:prstGeom prst="rect">
            <a:avLst/>
          </a:prstGeom>
        </p:spPr>
      </p:pic>
      <p:sp>
        <p:nvSpPr>
          <p:cNvPr id="3" name="Retângulo 2"/>
          <p:cNvSpPr/>
          <p:nvPr/>
        </p:nvSpPr>
        <p:spPr>
          <a:xfrm>
            <a:off x="349250" y="317500"/>
            <a:ext cx="6934200" cy="615553"/>
          </a:xfrm>
          <a:prstGeom prst="rect">
            <a:avLst/>
          </a:prstGeom>
        </p:spPr>
        <p:txBody>
          <a:bodyPr wrap="square">
            <a:spAutoFit/>
          </a:bodyPr>
          <a:lstStyle/>
          <a:p>
            <a:endParaRPr lang="pt-BR" dirty="0"/>
          </a:p>
          <a:p>
            <a:pPr algn="ctr"/>
            <a:r>
              <a:rPr lang="pt-BR" sz="1600" b="1" i="1" u="sng" dirty="0">
                <a:solidFill>
                  <a:srgbClr val="FF0000"/>
                </a:solidFill>
              </a:rPr>
              <a:t>ATIVIDADES  A E K I   -   PARA </a:t>
            </a:r>
            <a:r>
              <a:rPr lang="pt-BR" sz="1600" b="1" i="1" u="sng" dirty="0" smtClean="0">
                <a:solidFill>
                  <a:srgbClr val="FF0000"/>
                </a:solidFill>
              </a:rPr>
              <a:t>1.º Sem</a:t>
            </a:r>
            <a:r>
              <a:rPr lang="pt-BR" sz="1600" b="1" i="1" u="sng" dirty="0">
                <a:solidFill>
                  <a:srgbClr val="FF0000"/>
                </a:solidFill>
              </a:rPr>
              <a:t>. De </a:t>
            </a:r>
            <a:r>
              <a:rPr lang="pt-BR" sz="1600" b="1" i="1" u="sng" dirty="0" smtClean="0">
                <a:solidFill>
                  <a:srgbClr val="FF0000"/>
                </a:solidFill>
              </a:rPr>
              <a:t>2023, com </a:t>
            </a:r>
            <a:r>
              <a:rPr lang="pt-BR" sz="1600" b="1" i="1" u="sng" dirty="0">
                <a:solidFill>
                  <a:srgbClr val="FF0000"/>
                </a:solidFill>
              </a:rPr>
              <a:t>possíveis Mudanças</a:t>
            </a:r>
          </a:p>
        </p:txBody>
      </p:sp>
      <p:sp>
        <p:nvSpPr>
          <p:cNvPr id="4" name="CaixaDeTexto 3"/>
          <p:cNvSpPr txBox="1"/>
          <p:nvPr/>
        </p:nvSpPr>
        <p:spPr>
          <a:xfrm>
            <a:off x="4724400" y="1003300"/>
            <a:ext cx="2679700" cy="584775"/>
          </a:xfrm>
          <a:prstGeom prst="rect">
            <a:avLst/>
          </a:prstGeom>
          <a:noFill/>
        </p:spPr>
        <p:txBody>
          <a:bodyPr wrap="square" rtlCol="0">
            <a:spAutoFit/>
          </a:bodyPr>
          <a:lstStyle/>
          <a:p>
            <a:pPr algn="ctr"/>
            <a:r>
              <a:rPr lang="pt-BR" sz="1600" b="1" u="sng" dirty="0" smtClean="0">
                <a:solidFill>
                  <a:srgbClr val="00B050"/>
                </a:solidFill>
              </a:rPr>
              <a:t>Educador Espírita</a:t>
            </a:r>
          </a:p>
          <a:p>
            <a:pPr algn="ctr"/>
            <a:r>
              <a:rPr lang="pt-BR" sz="1600" b="1" u="sng" dirty="0" smtClean="0">
                <a:solidFill>
                  <a:srgbClr val="00B050"/>
                </a:solidFill>
              </a:rPr>
              <a:t>CARLOS GOMES DA SILVA</a:t>
            </a:r>
            <a:endParaRPr lang="pt-BR" sz="1600" b="1" u="sng" dirty="0">
              <a:solidFill>
                <a:srgbClr val="00B050"/>
              </a:solidFill>
            </a:endParaRPr>
          </a:p>
        </p:txBody>
      </p:sp>
      <p:graphicFrame>
        <p:nvGraphicFramePr>
          <p:cNvPr id="5" name="object 2"/>
          <p:cNvGraphicFramePr>
            <a:graphicFrameLocks noGrp="1"/>
          </p:cNvGraphicFramePr>
          <p:nvPr>
            <p:extLst>
              <p:ext uri="{D42A27DB-BD31-4B8C-83A1-F6EECF244321}">
                <p14:modId xmlns:p14="http://schemas.microsoft.com/office/powerpoint/2010/main" val="1425528173"/>
              </p:ext>
            </p:extLst>
          </p:nvPr>
        </p:nvGraphicFramePr>
        <p:xfrm>
          <a:off x="288036" y="2503045"/>
          <a:ext cx="7018017" cy="8037955"/>
        </p:xfrm>
        <a:graphic>
          <a:graphicData uri="http://schemas.openxmlformats.org/drawingml/2006/table">
            <a:tbl>
              <a:tblPr firstRow="1" bandRow="1">
                <a:tableStyleId>{2D5ABB26-0587-4C30-8999-92F81FD0307C}</a:tableStyleId>
              </a:tblPr>
              <a:tblGrid>
                <a:gridCol w="339725">
                  <a:extLst>
                    <a:ext uri="{9D8B030D-6E8A-4147-A177-3AD203B41FA5}">
                      <a16:colId xmlns:a16="http://schemas.microsoft.com/office/drawing/2014/main" val="20000"/>
                    </a:ext>
                  </a:extLst>
                </a:gridCol>
                <a:gridCol w="3756025">
                  <a:extLst>
                    <a:ext uri="{9D8B030D-6E8A-4147-A177-3AD203B41FA5}">
                      <a16:colId xmlns:a16="http://schemas.microsoft.com/office/drawing/2014/main" val="20001"/>
                    </a:ext>
                  </a:extLst>
                </a:gridCol>
                <a:gridCol w="507364">
                  <a:extLst>
                    <a:ext uri="{9D8B030D-6E8A-4147-A177-3AD203B41FA5}">
                      <a16:colId xmlns:a16="http://schemas.microsoft.com/office/drawing/2014/main" val="20002"/>
                    </a:ext>
                  </a:extLst>
                </a:gridCol>
                <a:gridCol w="767079">
                  <a:extLst>
                    <a:ext uri="{9D8B030D-6E8A-4147-A177-3AD203B41FA5}">
                      <a16:colId xmlns:a16="http://schemas.microsoft.com/office/drawing/2014/main" val="20003"/>
                    </a:ext>
                  </a:extLst>
                </a:gridCol>
                <a:gridCol w="1647824">
                  <a:extLst>
                    <a:ext uri="{9D8B030D-6E8A-4147-A177-3AD203B41FA5}">
                      <a16:colId xmlns:a16="http://schemas.microsoft.com/office/drawing/2014/main" val="20004"/>
                    </a:ext>
                  </a:extLst>
                </a:gridCol>
              </a:tblGrid>
              <a:tr h="278891">
                <a:tc gridSpan="5">
                  <a:txBody>
                    <a:bodyPr/>
                    <a:lstStyle/>
                    <a:p>
                      <a:pPr marL="9525" algn="ctr">
                        <a:lnSpc>
                          <a:spcPct val="100000"/>
                        </a:lnSpc>
                        <a:spcBef>
                          <a:spcPts val="60"/>
                        </a:spcBef>
                      </a:pPr>
                      <a:r>
                        <a:rPr sz="1550" b="1" dirty="0">
                          <a:solidFill>
                            <a:srgbClr val="006FC0"/>
                          </a:solidFill>
                          <a:latin typeface="Liberation Sans Narrow"/>
                          <a:cs typeface="Liberation Sans Narrow"/>
                        </a:rPr>
                        <a:t>Temas </a:t>
                      </a:r>
                      <a:r>
                        <a:rPr sz="1550" b="1" spc="5" dirty="0">
                          <a:solidFill>
                            <a:srgbClr val="006FC0"/>
                          </a:solidFill>
                          <a:latin typeface="Liberation Sans Narrow"/>
                          <a:cs typeface="Liberation Sans Narrow"/>
                        </a:rPr>
                        <a:t>do </a:t>
                      </a:r>
                      <a:r>
                        <a:rPr sz="1550" b="1" dirty="0">
                          <a:solidFill>
                            <a:srgbClr val="006FC0"/>
                          </a:solidFill>
                          <a:latin typeface="Liberation Sans Narrow"/>
                          <a:cs typeface="Liberation Sans Narrow"/>
                        </a:rPr>
                        <a:t>Evangelho de </a:t>
                      </a:r>
                      <a:r>
                        <a:rPr sz="1550" b="1" spc="-5" dirty="0">
                          <a:solidFill>
                            <a:srgbClr val="006FC0"/>
                          </a:solidFill>
                          <a:latin typeface="Liberation Sans Narrow"/>
                          <a:cs typeface="Liberation Sans Narrow"/>
                        </a:rPr>
                        <a:t>preparação: </a:t>
                      </a:r>
                      <a:r>
                        <a:rPr sz="1550" b="1" dirty="0">
                          <a:solidFill>
                            <a:srgbClr val="006FC0"/>
                          </a:solidFill>
                          <a:latin typeface="Liberation Sans Narrow"/>
                          <a:cs typeface="Liberation Sans Narrow"/>
                        </a:rPr>
                        <a:t>1º </a:t>
                      </a:r>
                      <a:r>
                        <a:rPr sz="1550" b="1" spc="5" dirty="0">
                          <a:solidFill>
                            <a:srgbClr val="006FC0"/>
                          </a:solidFill>
                          <a:latin typeface="Liberation Sans Narrow"/>
                          <a:cs typeface="Liberation Sans Narrow"/>
                        </a:rPr>
                        <a:t>SEMESTRE DE</a:t>
                      </a:r>
                      <a:r>
                        <a:rPr sz="1550" b="1" spc="-10" dirty="0">
                          <a:solidFill>
                            <a:srgbClr val="006FC0"/>
                          </a:solidFill>
                          <a:latin typeface="Liberation Sans Narrow"/>
                          <a:cs typeface="Liberation Sans Narrow"/>
                        </a:rPr>
                        <a:t> </a:t>
                      </a:r>
                      <a:r>
                        <a:rPr sz="1550" b="1" spc="-5" dirty="0">
                          <a:solidFill>
                            <a:srgbClr val="006FC0"/>
                          </a:solidFill>
                          <a:latin typeface="Liberation Sans Narrow"/>
                          <a:cs typeface="Liberation Sans Narrow"/>
                        </a:rPr>
                        <a:t>2023</a:t>
                      </a:r>
                      <a:endParaRPr sz="1550" dirty="0">
                        <a:latin typeface="Liberation Sans Narrow"/>
                        <a:cs typeface="Liberation Sans Narrow"/>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9060">
                <a:tc gridSpan="5">
                  <a:txBody>
                    <a:bodyPr/>
                    <a:lstStyle/>
                    <a:p>
                      <a:pPr>
                        <a:lnSpc>
                          <a:spcPct val="100000"/>
                        </a:lnSpc>
                      </a:pPr>
                      <a:endParaRPr sz="500" dirty="0">
                        <a:latin typeface="Times New Roman"/>
                        <a:cs typeface="Times New Roman"/>
                      </a:endParaRPr>
                    </a:p>
                  </a:txBody>
                  <a:tcPr marL="0" marR="0" marT="0" marB="0">
                    <a:lnL w="12700">
                      <a:solidFill>
                        <a:srgbClr val="001F5F"/>
                      </a:solidFill>
                      <a:prstDash val="solid"/>
                    </a:lnL>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11149">
                <a:tc>
                  <a:txBody>
                    <a:bodyPr/>
                    <a:lstStyle/>
                    <a:p>
                      <a:pPr marL="92075">
                        <a:lnSpc>
                          <a:spcPct val="100000"/>
                        </a:lnSpc>
                        <a:spcBef>
                          <a:spcPts val="310"/>
                        </a:spcBef>
                      </a:pPr>
                      <a:r>
                        <a:rPr sz="1400" b="1" spc="-5" dirty="0">
                          <a:latin typeface="Liberation Sans Narrow"/>
                          <a:cs typeface="Liberation Sans Narrow"/>
                        </a:rPr>
                        <a:t>Nº</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10"/>
                        </a:spcBef>
                      </a:pPr>
                      <a:r>
                        <a:rPr sz="1400" b="1" spc="-10" dirty="0">
                          <a:latin typeface="Liberation Sans Narrow"/>
                          <a:cs typeface="Liberation Sans Narrow"/>
                        </a:rPr>
                        <a:t>TEMAS</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310"/>
                        </a:spcBef>
                      </a:pPr>
                      <a:r>
                        <a:rPr sz="1400" b="1" spc="-10" dirty="0">
                          <a:latin typeface="Liberation Sans Narrow"/>
                          <a:cs typeface="Liberation Sans Narrow"/>
                        </a:rPr>
                        <a:t>CAP.</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10"/>
                        </a:spcBef>
                      </a:pPr>
                      <a:r>
                        <a:rPr sz="1400" b="1" spc="-10" dirty="0">
                          <a:latin typeface="Liberation Sans Narrow"/>
                          <a:cs typeface="Liberation Sans Narrow"/>
                        </a:rPr>
                        <a:t>ITENS</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795" algn="ctr">
                        <a:lnSpc>
                          <a:spcPct val="100000"/>
                        </a:lnSpc>
                        <a:spcBef>
                          <a:spcPts val="295"/>
                        </a:spcBef>
                      </a:pPr>
                      <a:r>
                        <a:rPr sz="1400" b="1" spc="-5" dirty="0">
                          <a:latin typeface="Liberation Sans Narrow"/>
                          <a:cs typeface="Liberation Sans Narrow"/>
                        </a:rPr>
                        <a:t>DIAS</a:t>
                      </a:r>
                      <a:endParaRPr sz="1400" dirty="0">
                        <a:latin typeface="Liberation Sans Narrow"/>
                        <a:cs typeface="Liberation Sans Narrow"/>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52424">
                <a:tc>
                  <a:txBody>
                    <a:bodyPr/>
                    <a:lstStyle/>
                    <a:p>
                      <a:pPr marL="130175">
                        <a:lnSpc>
                          <a:spcPct val="100000"/>
                        </a:lnSpc>
                        <a:spcBef>
                          <a:spcPts val="480"/>
                        </a:spcBef>
                      </a:pPr>
                      <a:r>
                        <a:rPr sz="1400" b="1" dirty="0">
                          <a:latin typeface="Liberation Sans Narrow"/>
                          <a:cs typeface="Liberation Sans Narrow"/>
                        </a:rPr>
                        <a:t>6</a:t>
                      </a:r>
                      <a:endParaRPr sz="1400" dirty="0">
                        <a:latin typeface="Liberation Sans Narrow"/>
                        <a:cs typeface="Liberation Sans Narrow"/>
                      </a:endParaRPr>
                    </a:p>
                  </a:txBody>
                  <a:tcPr marL="0" marR="0" marT="60960"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26670">
                        <a:lnSpc>
                          <a:spcPct val="100000"/>
                        </a:lnSpc>
                        <a:spcBef>
                          <a:spcPts val="480"/>
                        </a:spcBef>
                      </a:pPr>
                      <a:r>
                        <a:rPr sz="1400" b="1" spc="-5" dirty="0">
                          <a:latin typeface="Liberation Sans Narrow"/>
                          <a:cs typeface="Liberation Sans Narrow"/>
                        </a:rPr>
                        <a:t>A</a:t>
                      </a:r>
                      <a:r>
                        <a:rPr sz="1400" b="1" spc="-10" dirty="0">
                          <a:latin typeface="Liberation Sans Narrow"/>
                          <a:cs typeface="Liberation Sans Narrow"/>
                        </a:rPr>
                        <a:t> </a:t>
                      </a:r>
                      <a:r>
                        <a:rPr sz="1400" b="1" spc="-10" dirty="0" smtClean="0">
                          <a:latin typeface="Liberation Sans Narrow"/>
                          <a:cs typeface="Liberation Sans Narrow"/>
                        </a:rPr>
                        <a:t>INDULGÊNCIA</a:t>
                      </a:r>
                      <a:endParaRPr lang="pt-BR" sz="1400" b="1" spc="-10" dirty="0" smtClean="0">
                        <a:latin typeface="Liberation Sans Narrow"/>
                        <a:cs typeface="Liberation Sans Narrow"/>
                      </a:endParaRPr>
                    </a:p>
                    <a:p>
                      <a:pPr marL="26670">
                        <a:lnSpc>
                          <a:spcPct val="100000"/>
                        </a:lnSpc>
                        <a:spcBef>
                          <a:spcPts val="480"/>
                        </a:spcBef>
                      </a:pPr>
                      <a:r>
                        <a:rPr lang="pt-BR" sz="1400" b="1" spc="-10" dirty="0" smtClean="0">
                          <a:solidFill>
                            <a:srgbClr val="FF0000"/>
                          </a:solidFill>
                          <a:latin typeface="Liberation Sans Narrow"/>
                          <a:cs typeface="Liberation Sans Narrow"/>
                        </a:rPr>
                        <a:t>PN – 140 – SAIBAMOS LEMBAR</a:t>
                      </a:r>
                    </a:p>
                    <a:p>
                      <a:pPr marL="26670">
                        <a:lnSpc>
                          <a:spcPct val="100000"/>
                        </a:lnSpc>
                        <a:spcBef>
                          <a:spcPts val="480"/>
                        </a:spcBef>
                      </a:pPr>
                      <a:r>
                        <a:rPr lang="pt-BR" sz="1400" b="1" spc="-10" dirty="0" smtClean="0">
                          <a:solidFill>
                            <a:srgbClr val="FF0000"/>
                          </a:solidFill>
                          <a:latin typeface="Liberation Sans Narrow"/>
                          <a:cs typeface="Liberation Sans Narrow"/>
                        </a:rPr>
                        <a:t>LE Caridade e Amor ao Próximo Q.707</a:t>
                      </a:r>
                    </a:p>
                    <a:p>
                      <a:pPr marL="26670">
                        <a:lnSpc>
                          <a:spcPct val="100000"/>
                        </a:lnSpc>
                        <a:spcBef>
                          <a:spcPts val="480"/>
                        </a:spcBef>
                      </a:pPr>
                      <a:r>
                        <a:rPr lang="pt-BR" sz="1400" b="1" spc="-10" dirty="0" smtClean="0">
                          <a:solidFill>
                            <a:srgbClr val="FF0000"/>
                          </a:solidFill>
                          <a:latin typeface="Liberation Sans Narrow"/>
                          <a:cs typeface="Liberation Sans Narrow"/>
                        </a:rPr>
                        <a:t>Referência ao item 707</a:t>
                      </a:r>
                    </a:p>
                    <a:p>
                      <a:pPr marL="26670">
                        <a:lnSpc>
                          <a:spcPct val="100000"/>
                        </a:lnSpc>
                        <a:spcBef>
                          <a:spcPts val="480"/>
                        </a:spcBef>
                      </a:pPr>
                      <a:r>
                        <a:rPr lang="pt-BR" sz="1400" b="1" spc="-10" dirty="0" smtClean="0">
                          <a:solidFill>
                            <a:srgbClr val="FF0000"/>
                          </a:solidFill>
                          <a:latin typeface="Liberation Sans Narrow"/>
                          <a:cs typeface="Liberation Sans Narrow"/>
                        </a:rPr>
                        <a:t>LM – Reuniões em Geral Q. 330</a:t>
                      </a:r>
                    </a:p>
                  </a:txBody>
                  <a:tcPr marL="0" marR="0" marT="6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1905" algn="ctr">
                        <a:lnSpc>
                          <a:spcPct val="100000"/>
                        </a:lnSpc>
                        <a:spcBef>
                          <a:spcPts val="480"/>
                        </a:spcBef>
                      </a:pPr>
                      <a:r>
                        <a:rPr sz="1400" b="1" dirty="0">
                          <a:latin typeface="Liberation Sans Narrow"/>
                          <a:cs typeface="Liberation Sans Narrow"/>
                        </a:rPr>
                        <a:t>X</a:t>
                      </a:r>
                      <a:endParaRPr sz="1400">
                        <a:latin typeface="Liberation Sans Narrow"/>
                        <a:cs typeface="Liberation Sans Narrow"/>
                      </a:endParaRPr>
                    </a:p>
                  </a:txBody>
                  <a:tcPr marL="0" marR="0" marT="6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9525" algn="ctr">
                        <a:lnSpc>
                          <a:spcPct val="100000"/>
                        </a:lnSpc>
                        <a:spcBef>
                          <a:spcPts val="465"/>
                        </a:spcBef>
                      </a:pPr>
                      <a:r>
                        <a:rPr sz="1400" b="1" spc="-10" dirty="0">
                          <a:latin typeface="Liberation Sans Narrow"/>
                          <a:cs typeface="Liberation Sans Narrow"/>
                        </a:rPr>
                        <a:t>16 </a:t>
                      </a:r>
                      <a:r>
                        <a:rPr sz="1400" b="1" spc="-5" dirty="0">
                          <a:latin typeface="Liberation Sans Narrow"/>
                          <a:cs typeface="Liberation Sans Narrow"/>
                        </a:rPr>
                        <a:t>a</a:t>
                      </a:r>
                      <a:r>
                        <a:rPr sz="1400" b="1" spc="-40" dirty="0">
                          <a:latin typeface="Liberation Sans Narrow"/>
                          <a:cs typeface="Liberation Sans Narrow"/>
                        </a:rPr>
                        <a:t> </a:t>
                      </a:r>
                      <a:r>
                        <a:rPr sz="1400" b="1" spc="-10" dirty="0">
                          <a:latin typeface="Liberation Sans Narrow"/>
                          <a:cs typeface="Liberation Sans Narrow"/>
                        </a:rPr>
                        <a:t>18</a:t>
                      </a:r>
                      <a:endParaRPr sz="1400">
                        <a:latin typeface="Liberation Sans Narrow"/>
                        <a:cs typeface="Liberation Sans Narrow"/>
                      </a:endParaRPr>
                    </a:p>
                  </a:txBody>
                  <a:tcPr marL="0" marR="0" marT="590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9525" algn="ctr">
                        <a:lnSpc>
                          <a:spcPct val="100000"/>
                        </a:lnSpc>
                        <a:spcBef>
                          <a:spcPts val="465"/>
                        </a:spcBef>
                      </a:pPr>
                      <a:r>
                        <a:rPr sz="1400" b="1" spc="-10" dirty="0">
                          <a:latin typeface="Liberation Sans Narrow"/>
                          <a:cs typeface="Liberation Sans Narrow"/>
                        </a:rPr>
                        <a:t>05/02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11/02/2023</a:t>
                      </a:r>
                      <a:endParaRPr sz="1400">
                        <a:latin typeface="Liberation Sans Narrow"/>
                        <a:cs typeface="Liberation Sans Narrow"/>
                      </a:endParaRPr>
                    </a:p>
                  </a:txBody>
                  <a:tcPr marL="0" marR="0" marT="59055"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8"/>
                  </a:ext>
                </a:extLst>
              </a:tr>
              <a:tr h="347472">
                <a:tc>
                  <a:txBody>
                    <a:bodyPr/>
                    <a:lstStyle/>
                    <a:p>
                      <a:pPr marL="130175">
                        <a:lnSpc>
                          <a:spcPct val="100000"/>
                        </a:lnSpc>
                        <a:spcBef>
                          <a:spcPts val="455"/>
                        </a:spcBef>
                      </a:pPr>
                      <a:r>
                        <a:rPr sz="1400" b="1" dirty="0">
                          <a:latin typeface="Liberation Sans Narrow"/>
                          <a:cs typeface="Liberation Sans Narrow"/>
                        </a:rPr>
                        <a:t>7</a:t>
                      </a:r>
                      <a:endParaRPr sz="1400" dirty="0">
                        <a:latin typeface="Liberation Sans Narrow"/>
                        <a:cs typeface="Liberation Sans Narrow"/>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455"/>
                        </a:spcBef>
                      </a:pPr>
                      <a:r>
                        <a:rPr sz="1400" b="1" spc="-10" dirty="0">
                          <a:latin typeface="Liberation Sans Narrow"/>
                          <a:cs typeface="Liberation Sans Narrow"/>
                        </a:rPr>
                        <a:t>PREVENÇÃO </a:t>
                      </a:r>
                      <a:r>
                        <a:rPr sz="1400" b="1" spc="-5" dirty="0">
                          <a:latin typeface="Liberation Sans Narrow"/>
                          <a:cs typeface="Liberation Sans Narrow"/>
                        </a:rPr>
                        <a:t>E COMBATE À </a:t>
                      </a:r>
                      <a:r>
                        <a:rPr sz="1400" b="1" spc="-10" dirty="0">
                          <a:latin typeface="Liberation Sans Narrow"/>
                          <a:cs typeface="Liberation Sans Narrow"/>
                        </a:rPr>
                        <a:t>DEPEND.</a:t>
                      </a:r>
                      <a:r>
                        <a:rPr sz="1400" b="1" spc="-40" dirty="0">
                          <a:latin typeface="Liberation Sans Narrow"/>
                          <a:cs typeface="Liberation Sans Narrow"/>
                        </a:rPr>
                        <a:t> </a:t>
                      </a:r>
                      <a:r>
                        <a:rPr sz="1400" b="1" spc="-10" dirty="0" smtClean="0">
                          <a:latin typeface="Liberation Sans Narrow"/>
                          <a:cs typeface="Liberation Sans Narrow"/>
                        </a:rPr>
                        <a:t>QUÍMICA</a:t>
                      </a:r>
                      <a:endParaRPr lang="pt-BR" sz="1400" b="1" spc="-10" dirty="0" smtClean="0">
                        <a:latin typeface="Liberation Sans Narrow"/>
                        <a:cs typeface="Liberation Sans Narrow"/>
                      </a:endParaRPr>
                    </a:p>
                    <a:p>
                      <a:pPr marL="26670">
                        <a:lnSpc>
                          <a:spcPct val="100000"/>
                        </a:lnSpc>
                        <a:spcBef>
                          <a:spcPts val="455"/>
                        </a:spcBef>
                      </a:pPr>
                      <a:r>
                        <a:rPr lang="pt-BR" sz="1400" b="1" spc="-10" dirty="0" smtClean="0">
                          <a:solidFill>
                            <a:srgbClr val="FF0000"/>
                          </a:solidFill>
                          <a:latin typeface="Liberation Sans Narrow"/>
                          <a:cs typeface="Liberation Sans Narrow"/>
                        </a:rPr>
                        <a:t>PN – 141 – AMOR FRATERNAL</a:t>
                      </a:r>
                    </a:p>
                    <a:p>
                      <a:pPr marL="26670">
                        <a:lnSpc>
                          <a:spcPct val="100000"/>
                        </a:lnSpc>
                        <a:spcBef>
                          <a:spcPts val="455"/>
                        </a:spcBef>
                      </a:pPr>
                      <a:r>
                        <a:rPr lang="pt-BR" sz="1400" b="1" spc="-10" dirty="0" smtClean="0">
                          <a:solidFill>
                            <a:srgbClr val="FF0000"/>
                          </a:solidFill>
                          <a:latin typeface="Liberation Sans Narrow"/>
                          <a:cs typeface="Liberation Sans Narrow"/>
                        </a:rPr>
                        <a:t>LE – IV – Amor Maternal e Amor Filial Q. 890</a:t>
                      </a:r>
                    </a:p>
                    <a:p>
                      <a:pPr marL="26670">
                        <a:lnSpc>
                          <a:spcPct val="100000"/>
                        </a:lnSpc>
                        <a:spcBef>
                          <a:spcPts val="455"/>
                        </a:spcBef>
                      </a:pPr>
                      <a:r>
                        <a:rPr lang="pt-BR" sz="1400" b="1" spc="-10" dirty="0" smtClean="0">
                          <a:solidFill>
                            <a:srgbClr val="FF0000"/>
                          </a:solidFill>
                          <a:latin typeface="Liberation Sans Narrow"/>
                          <a:cs typeface="Liberation Sans Narrow"/>
                        </a:rPr>
                        <a:t>LM – Reuniões em Geral Q. 331</a:t>
                      </a:r>
                      <a:endParaRPr sz="1400" dirty="0">
                        <a:solidFill>
                          <a:srgbClr val="FF0000"/>
                        </a:solidFill>
                        <a:latin typeface="Liberation Sans Narrow"/>
                        <a:cs typeface="Liberation Sans Narrow"/>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455"/>
                        </a:spcBef>
                      </a:pPr>
                      <a:r>
                        <a:rPr sz="1400" b="1" spc="-5" dirty="0">
                          <a:latin typeface="Liberation Sans Narrow"/>
                          <a:cs typeface="Liberation Sans Narrow"/>
                        </a:rPr>
                        <a:t>**</a:t>
                      </a:r>
                      <a:endParaRPr sz="1400">
                        <a:latin typeface="Liberation Sans Narrow"/>
                        <a:cs typeface="Liberation Sans Narrow"/>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455"/>
                        </a:spcBef>
                      </a:pPr>
                      <a:r>
                        <a:rPr sz="1400" b="1" spc="-5" dirty="0">
                          <a:latin typeface="Liberation Sans Narrow"/>
                          <a:cs typeface="Liberation Sans Narrow"/>
                        </a:rPr>
                        <a:t>**</a:t>
                      </a:r>
                      <a:endParaRPr sz="1400">
                        <a:latin typeface="Liberation Sans Narrow"/>
                        <a:cs typeface="Liberation Sans Narrow"/>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440"/>
                        </a:spcBef>
                      </a:pPr>
                      <a:r>
                        <a:rPr sz="1400" b="1" spc="-10" dirty="0">
                          <a:latin typeface="Liberation Sans Narrow"/>
                          <a:cs typeface="Liberation Sans Narrow"/>
                        </a:rPr>
                        <a:t>12/02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18/02/2023</a:t>
                      </a:r>
                      <a:endParaRPr sz="1400">
                        <a:latin typeface="Liberation Sans Narrow"/>
                        <a:cs typeface="Liberation Sans Narrow"/>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379475">
                <a:tc>
                  <a:txBody>
                    <a:bodyPr/>
                    <a:lstStyle/>
                    <a:p>
                      <a:pPr marL="130175">
                        <a:lnSpc>
                          <a:spcPct val="100000"/>
                        </a:lnSpc>
                        <a:spcBef>
                          <a:spcPts val="585"/>
                        </a:spcBef>
                      </a:pPr>
                      <a:r>
                        <a:rPr sz="1400" b="1" dirty="0">
                          <a:latin typeface="Liberation Sans Narrow"/>
                          <a:cs typeface="Liberation Sans Narrow"/>
                        </a:rPr>
                        <a:t>8</a:t>
                      </a:r>
                      <a:endParaRPr sz="1400" dirty="0">
                        <a:latin typeface="Liberation Sans Narrow"/>
                        <a:cs typeface="Liberation Sans Narrow"/>
                      </a:endParaRPr>
                    </a:p>
                  </a:txBody>
                  <a:tcPr marL="0" marR="0" marT="742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585"/>
                        </a:spcBef>
                      </a:pPr>
                      <a:r>
                        <a:rPr sz="1400" b="1" spc="-10" dirty="0">
                          <a:latin typeface="Liberation Sans Narrow"/>
                          <a:cs typeface="Liberation Sans Narrow"/>
                        </a:rPr>
                        <a:t>O MAIOR </a:t>
                      </a:r>
                      <a:r>
                        <a:rPr sz="1400" b="1" spc="-10" dirty="0" smtClean="0">
                          <a:latin typeface="Liberation Sans Narrow"/>
                          <a:cs typeface="Liberation Sans Narrow"/>
                        </a:rPr>
                        <a:t>MANDAMENTO</a:t>
                      </a:r>
                      <a:endParaRPr lang="pt-BR" sz="1400" b="1" spc="-10" dirty="0" smtClean="0">
                        <a:latin typeface="Liberation Sans Narrow"/>
                        <a:cs typeface="Liberation Sans Narrow"/>
                      </a:endParaRPr>
                    </a:p>
                    <a:p>
                      <a:pPr marL="26670">
                        <a:lnSpc>
                          <a:spcPct val="100000"/>
                        </a:lnSpc>
                        <a:spcBef>
                          <a:spcPts val="585"/>
                        </a:spcBef>
                      </a:pPr>
                      <a:r>
                        <a:rPr lang="pt-BR" sz="1400" b="1" spc="-10" dirty="0" smtClean="0">
                          <a:solidFill>
                            <a:srgbClr val="FF0000"/>
                          </a:solidFill>
                          <a:latin typeface="Liberation Sans Narrow"/>
                          <a:cs typeface="Liberation Sans Narrow"/>
                        </a:rPr>
                        <a:t>PN</a:t>
                      </a:r>
                      <a:r>
                        <a:rPr lang="pt-BR" sz="1400" b="1" spc="-10" baseline="0" dirty="0" smtClean="0">
                          <a:solidFill>
                            <a:srgbClr val="FF0000"/>
                          </a:solidFill>
                          <a:latin typeface="Liberation Sans Narrow"/>
                          <a:cs typeface="Liberation Sans Narrow"/>
                        </a:rPr>
                        <a:t> – 142 – REVIDES</a:t>
                      </a:r>
                    </a:p>
                    <a:p>
                      <a:pPr marL="26670">
                        <a:lnSpc>
                          <a:spcPct val="100000"/>
                        </a:lnSpc>
                        <a:spcBef>
                          <a:spcPts val="585"/>
                        </a:spcBef>
                      </a:pPr>
                      <a:r>
                        <a:rPr lang="pt-BR" sz="1400" b="1" spc="-10" baseline="0" dirty="0" smtClean="0">
                          <a:solidFill>
                            <a:srgbClr val="FF0000"/>
                          </a:solidFill>
                          <a:latin typeface="Liberation Sans Narrow"/>
                          <a:cs typeface="Liberation Sans Narrow"/>
                        </a:rPr>
                        <a:t>LE – Amor Maternal e Amor Final Citação 205 e 385</a:t>
                      </a:r>
                    </a:p>
                    <a:p>
                      <a:pPr marL="26670">
                        <a:lnSpc>
                          <a:spcPct val="100000"/>
                        </a:lnSpc>
                        <a:spcBef>
                          <a:spcPts val="585"/>
                        </a:spcBef>
                      </a:pPr>
                      <a:r>
                        <a:rPr lang="pt-BR" sz="1400" b="1" spc="-10" baseline="0" dirty="0" smtClean="0">
                          <a:solidFill>
                            <a:srgbClr val="FF0000"/>
                          </a:solidFill>
                          <a:latin typeface="Liberation Sans Narrow"/>
                          <a:cs typeface="Liberation Sans Narrow"/>
                        </a:rPr>
                        <a:t>LM – Reuniões em Geral Q. 332</a:t>
                      </a:r>
                      <a:endParaRPr sz="1400" dirty="0">
                        <a:solidFill>
                          <a:srgbClr val="FF0000"/>
                        </a:solidFill>
                        <a:latin typeface="Liberation Sans Narrow"/>
                        <a:cs typeface="Liberation Sans Narrow"/>
                      </a:endParaRPr>
                    </a:p>
                  </a:txBody>
                  <a:tcPr marL="0" marR="0" marT="742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585"/>
                        </a:spcBef>
                      </a:pPr>
                      <a:r>
                        <a:rPr sz="1400" b="1" spc="-15" dirty="0">
                          <a:latin typeface="Liberation Sans Narrow"/>
                          <a:cs typeface="Liberation Sans Narrow"/>
                        </a:rPr>
                        <a:t>XI</a:t>
                      </a:r>
                      <a:endParaRPr sz="1400">
                        <a:latin typeface="Liberation Sans Narrow"/>
                        <a:cs typeface="Liberation Sans Narrow"/>
                      </a:endParaRPr>
                    </a:p>
                  </a:txBody>
                  <a:tcPr marL="0" marR="0" marT="742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585"/>
                        </a:spcBef>
                      </a:pPr>
                      <a:r>
                        <a:rPr sz="1400" b="1" spc="-5" dirty="0">
                          <a:latin typeface="Liberation Sans Narrow"/>
                          <a:cs typeface="Liberation Sans Narrow"/>
                        </a:rPr>
                        <a:t>1 a</a:t>
                      </a:r>
                      <a:r>
                        <a:rPr sz="1400" b="1" spc="-40" dirty="0">
                          <a:latin typeface="Liberation Sans Narrow"/>
                          <a:cs typeface="Liberation Sans Narrow"/>
                        </a:rPr>
                        <a:t> </a:t>
                      </a:r>
                      <a:r>
                        <a:rPr sz="1400" b="1" spc="-5" dirty="0">
                          <a:latin typeface="Liberation Sans Narrow"/>
                          <a:cs typeface="Liberation Sans Narrow"/>
                        </a:rPr>
                        <a:t>4</a:t>
                      </a:r>
                      <a:endParaRPr sz="1400">
                        <a:latin typeface="Liberation Sans Narrow"/>
                        <a:cs typeface="Liberation Sans Narrow"/>
                      </a:endParaRPr>
                    </a:p>
                  </a:txBody>
                  <a:tcPr marL="0" marR="0" marT="742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575"/>
                        </a:spcBef>
                      </a:pPr>
                      <a:r>
                        <a:rPr sz="1400" b="1" spc="-10" dirty="0">
                          <a:latin typeface="Liberation Sans Narrow"/>
                          <a:cs typeface="Liberation Sans Narrow"/>
                        </a:rPr>
                        <a:t>19/02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25/02/2023</a:t>
                      </a:r>
                      <a:endParaRPr sz="1400">
                        <a:latin typeface="Liberation Sans Narrow"/>
                        <a:cs typeface="Liberation Sans Narrow"/>
                      </a:endParaRPr>
                    </a:p>
                  </a:txBody>
                  <a:tcPr marL="0" marR="0" marT="730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402336">
                <a:tc>
                  <a:txBody>
                    <a:bodyPr/>
                    <a:lstStyle/>
                    <a:p>
                      <a:pPr marL="130175">
                        <a:lnSpc>
                          <a:spcPct val="100000"/>
                        </a:lnSpc>
                        <a:spcBef>
                          <a:spcPts val="670"/>
                        </a:spcBef>
                      </a:pPr>
                      <a:r>
                        <a:rPr sz="1400" b="1" dirty="0">
                          <a:latin typeface="Liberation Sans Narrow"/>
                          <a:cs typeface="Liberation Sans Narrow"/>
                        </a:rPr>
                        <a:t>9</a:t>
                      </a:r>
                      <a:endParaRPr sz="1400" dirty="0">
                        <a:latin typeface="Liberation Sans Narrow"/>
                        <a:cs typeface="Liberation Sans Narrow"/>
                      </a:endParaRPr>
                    </a:p>
                  </a:txBody>
                  <a:tcPr marL="0" marR="0" marT="85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670"/>
                        </a:spcBef>
                      </a:pPr>
                      <a:r>
                        <a:rPr sz="1400" b="1" spc="-5" dirty="0">
                          <a:latin typeface="Liberation Sans Narrow"/>
                          <a:cs typeface="Liberation Sans Narrow"/>
                        </a:rPr>
                        <a:t>DAÍ A </a:t>
                      </a:r>
                      <a:r>
                        <a:rPr sz="1400" b="1" spc="-10" dirty="0">
                          <a:latin typeface="Liberation Sans Narrow"/>
                          <a:cs typeface="Liberation Sans Narrow"/>
                        </a:rPr>
                        <a:t>CESAR O QUE </a:t>
                      </a:r>
                      <a:r>
                        <a:rPr sz="1400" b="1" spc="-5" dirty="0">
                          <a:latin typeface="Liberation Sans Narrow"/>
                          <a:cs typeface="Liberation Sans Narrow"/>
                        </a:rPr>
                        <a:t>É DE</a:t>
                      </a:r>
                      <a:r>
                        <a:rPr sz="1400" b="1" spc="-35" dirty="0">
                          <a:latin typeface="Liberation Sans Narrow"/>
                          <a:cs typeface="Liberation Sans Narrow"/>
                        </a:rPr>
                        <a:t> </a:t>
                      </a:r>
                      <a:r>
                        <a:rPr sz="1400" b="1" spc="-10" dirty="0" smtClean="0">
                          <a:latin typeface="Liberation Sans Narrow"/>
                          <a:cs typeface="Liberation Sans Narrow"/>
                        </a:rPr>
                        <a:t>CESAR</a:t>
                      </a:r>
                      <a:endParaRPr lang="pt-BR" sz="1400" b="1" spc="-10" dirty="0" smtClean="0">
                        <a:latin typeface="Liberation Sans Narrow"/>
                        <a:cs typeface="Liberation Sans Narrow"/>
                      </a:endParaRP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PN – 143 – NÃO TIRANIZES</a:t>
                      </a: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LE – IV – Amor Maternal e Amor Filial</a:t>
                      </a: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Citações 385 Primeira Parte</a:t>
                      </a: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LM – Reuniões em Geral Q. 333</a:t>
                      </a:r>
                      <a:endParaRPr lang="pt-BR" sz="1400" b="1" spc="-10" dirty="0" smtClean="0">
                        <a:solidFill>
                          <a:srgbClr val="00B0F0"/>
                        </a:solidFill>
                        <a:latin typeface="Liberation Sans Narrow"/>
                        <a:cs typeface="Liberation Sans Narrow"/>
                      </a:endParaRPr>
                    </a:p>
                  </a:txBody>
                  <a:tcPr marL="0" marR="0" marT="85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670"/>
                        </a:spcBef>
                      </a:pPr>
                      <a:r>
                        <a:rPr sz="1400" b="1" spc="-15" dirty="0">
                          <a:latin typeface="Liberation Sans Narrow"/>
                          <a:cs typeface="Liberation Sans Narrow"/>
                        </a:rPr>
                        <a:t>XI</a:t>
                      </a:r>
                      <a:endParaRPr sz="1400" dirty="0">
                        <a:latin typeface="Liberation Sans Narrow"/>
                        <a:cs typeface="Liberation Sans Narrow"/>
                      </a:endParaRPr>
                    </a:p>
                  </a:txBody>
                  <a:tcPr marL="0" marR="0" marT="85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670"/>
                        </a:spcBef>
                      </a:pPr>
                      <a:r>
                        <a:rPr sz="1400" b="1" spc="-5" dirty="0">
                          <a:latin typeface="Liberation Sans Narrow"/>
                          <a:cs typeface="Liberation Sans Narrow"/>
                        </a:rPr>
                        <a:t>5 a</a:t>
                      </a:r>
                      <a:r>
                        <a:rPr sz="1400" b="1" spc="-40" dirty="0">
                          <a:latin typeface="Liberation Sans Narrow"/>
                          <a:cs typeface="Liberation Sans Narrow"/>
                        </a:rPr>
                        <a:t> </a:t>
                      </a:r>
                      <a:r>
                        <a:rPr sz="1400" b="1" spc="-5" dirty="0">
                          <a:latin typeface="Liberation Sans Narrow"/>
                          <a:cs typeface="Liberation Sans Narrow"/>
                        </a:rPr>
                        <a:t>7</a:t>
                      </a:r>
                      <a:endParaRPr sz="1400">
                        <a:latin typeface="Liberation Sans Narrow"/>
                        <a:cs typeface="Liberation Sans Narrow"/>
                      </a:endParaRPr>
                    </a:p>
                  </a:txBody>
                  <a:tcPr marL="0" marR="0" marT="85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655"/>
                        </a:spcBef>
                      </a:pPr>
                      <a:r>
                        <a:rPr sz="1400" b="1" spc="-10" dirty="0">
                          <a:latin typeface="Liberation Sans Narrow"/>
                          <a:cs typeface="Liberation Sans Narrow"/>
                        </a:rPr>
                        <a:t>26/02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04/03/2023</a:t>
                      </a:r>
                      <a:endParaRPr sz="1400">
                        <a:latin typeface="Liberation Sans Narrow"/>
                        <a:cs typeface="Liberation Sans Narrow"/>
                      </a:endParaRPr>
                    </a:p>
                  </a:txBody>
                  <a:tcPr marL="0" marR="0" marT="831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332231">
                <a:tc>
                  <a:txBody>
                    <a:bodyPr/>
                    <a:lstStyle/>
                    <a:p>
                      <a:pPr marL="90170">
                        <a:lnSpc>
                          <a:spcPct val="100000"/>
                        </a:lnSpc>
                        <a:spcBef>
                          <a:spcPts val="395"/>
                        </a:spcBef>
                      </a:pPr>
                      <a:r>
                        <a:rPr sz="1400" b="1" spc="-5" dirty="0">
                          <a:latin typeface="Liberation Sans Narrow"/>
                          <a:cs typeface="Liberation Sans Narrow"/>
                        </a:rPr>
                        <a:t>10</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395"/>
                        </a:spcBef>
                      </a:pPr>
                      <a:r>
                        <a:rPr sz="1400" b="1" spc="-5" dirty="0">
                          <a:latin typeface="Liberation Sans Narrow"/>
                          <a:cs typeface="Liberation Sans Narrow"/>
                        </a:rPr>
                        <a:t>A </a:t>
                      </a:r>
                      <a:r>
                        <a:rPr sz="1400" b="1" spc="-10" dirty="0">
                          <a:latin typeface="Liberation Sans Narrow"/>
                          <a:cs typeface="Liberation Sans Narrow"/>
                        </a:rPr>
                        <a:t>LEI </a:t>
                      </a:r>
                      <a:r>
                        <a:rPr sz="1400" b="1" spc="-5" dirty="0">
                          <a:latin typeface="Liberation Sans Narrow"/>
                          <a:cs typeface="Liberation Sans Narrow"/>
                        </a:rPr>
                        <a:t>DE</a:t>
                      </a:r>
                      <a:r>
                        <a:rPr sz="1400" b="1" spc="-20" dirty="0">
                          <a:latin typeface="Liberation Sans Narrow"/>
                          <a:cs typeface="Liberation Sans Narrow"/>
                        </a:rPr>
                        <a:t> </a:t>
                      </a:r>
                      <a:r>
                        <a:rPr sz="1400" b="1" spc="-5" dirty="0" smtClean="0">
                          <a:latin typeface="Liberation Sans Narrow"/>
                          <a:cs typeface="Liberation Sans Narrow"/>
                        </a:rPr>
                        <a:t>AMOR</a:t>
                      </a:r>
                      <a:endParaRPr lang="pt-BR" sz="1400" b="1" spc="-5" dirty="0" smtClean="0">
                        <a:latin typeface="Liberation Sans Narrow"/>
                        <a:cs typeface="Liberation Sans Narrow"/>
                      </a:endParaRP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PN – 144 – FAZEI PREPARATIVOS </a:t>
                      </a: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LE – IV – Amor Maternal e Amor Filial</a:t>
                      </a: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Citações 385 Segunda Parte</a:t>
                      </a: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LM – Das Sociedades Propriamente Ditas </a:t>
                      </a:r>
                    </a:p>
                    <a:p>
                      <a:pPr marL="26670" marR="0" indent="0" defTabSz="914400" eaLnBrk="1" fontAlgn="auto" latinLnBrk="0" hangingPunct="1">
                        <a:lnSpc>
                          <a:spcPct val="100000"/>
                        </a:lnSpc>
                        <a:spcBef>
                          <a:spcPts val="670"/>
                        </a:spcBef>
                        <a:spcAft>
                          <a:spcPts val="0"/>
                        </a:spcAft>
                        <a:buClrTx/>
                        <a:buSzTx/>
                        <a:buFontTx/>
                        <a:buNone/>
                        <a:tabLst/>
                        <a:defRPr/>
                      </a:pPr>
                      <a:r>
                        <a:rPr lang="pt-BR" sz="1400" b="1" spc="-10" dirty="0" smtClean="0">
                          <a:solidFill>
                            <a:srgbClr val="FF0000"/>
                          </a:solidFill>
                          <a:latin typeface="Liberation Sans Narrow"/>
                          <a:cs typeface="Liberation Sans Narrow"/>
                        </a:rPr>
                        <a:t>Q. 334</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95"/>
                        </a:spcBef>
                      </a:pPr>
                      <a:r>
                        <a:rPr sz="1400" b="1" spc="-15" dirty="0">
                          <a:latin typeface="Liberation Sans Narrow"/>
                          <a:cs typeface="Liberation Sans Narrow"/>
                        </a:rPr>
                        <a:t>XI</a:t>
                      </a:r>
                      <a:endParaRPr sz="140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395"/>
                        </a:spcBef>
                      </a:pPr>
                      <a:r>
                        <a:rPr sz="1400" b="1" spc="-5" dirty="0">
                          <a:latin typeface="Liberation Sans Narrow"/>
                          <a:cs typeface="Liberation Sans Narrow"/>
                        </a:rPr>
                        <a:t>8 a</a:t>
                      </a:r>
                      <a:r>
                        <a:rPr sz="1400" b="1" spc="-45" dirty="0">
                          <a:latin typeface="Liberation Sans Narrow"/>
                          <a:cs typeface="Liberation Sans Narrow"/>
                        </a:rPr>
                        <a:t> </a:t>
                      </a:r>
                      <a:r>
                        <a:rPr sz="1400" b="1" spc="-10" dirty="0">
                          <a:latin typeface="Liberation Sans Narrow"/>
                          <a:cs typeface="Liberation Sans Narrow"/>
                        </a:rPr>
                        <a:t>10</a:t>
                      </a:r>
                      <a:endParaRPr sz="140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380"/>
                        </a:spcBef>
                      </a:pPr>
                      <a:r>
                        <a:rPr sz="1400" b="1" spc="-10" dirty="0">
                          <a:latin typeface="Liberation Sans Narrow"/>
                          <a:cs typeface="Liberation Sans Narrow"/>
                        </a:rPr>
                        <a:t>05/03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11/03/2023</a:t>
                      </a:r>
                      <a:endParaRPr sz="1400" dirty="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02634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349250" y="1079500"/>
            <a:ext cx="6934200" cy="1447800"/>
          </a:xfrm>
          <a:prstGeom prst="rect">
            <a:avLst/>
          </a:prstGeom>
        </p:spPr>
      </p:pic>
      <p:sp>
        <p:nvSpPr>
          <p:cNvPr id="3" name="Retângulo 2"/>
          <p:cNvSpPr/>
          <p:nvPr/>
        </p:nvSpPr>
        <p:spPr>
          <a:xfrm>
            <a:off x="349250" y="317500"/>
            <a:ext cx="6934200" cy="615553"/>
          </a:xfrm>
          <a:prstGeom prst="rect">
            <a:avLst/>
          </a:prstGeom>
        </p:spPr>
        <p:txBody>
          <a:bodyPr wrap="square">
            <a:spAutoFit/>
          </a:bodyPr>
          <a:lstStyle/>
          <a:p>
            <a:endParaRPr lang="pt-BR" dirty="0"/>
          </a:p>
          <a:p>
            <a:pPr algn="ctr"/>
            <a:r>
              <a:rPr lang="pt-BR" sz="1600" b="1" i="1" u="sng" dirty="0">
                <a:solidFill>
                  <a:srgbClr val="FF0000"/>
                </a:solidFill>
              </a:rPr>
              <a:t>ATIVIDADES  A E K I   -   PARA </a:t>
            </a:r>
            <a:r>
              <a:rPr lang="pt-BR" sz="1600" b="1" i="1" u="sng" dirty="0" smtClean="0">
                <a:solidFill>
                  <a:srgbClr val="FF0000"/>
                </a:solidFill>
              </a:rPr>
              <a:t>1.º Sem</a:t>
            </a:r>
            <a:r>
              <a:rPr lang="pt-BR" sz="1600" b="1" i="1" u="sng" dirty="0">
                <a:solidFill>
                  <a:srgbClr val="FF0000"/>
                </a:solidFill>
              </a:rPr>
              <a:t>. De </a:t>
            </a:r>
            <a:r>
              <a:rPr lang="pt-BR" sz="1600" b="1" i="1" u="sng" dirty="0" smtClean="0">
                <a:solidFill>
                  <a:srgbClr val="FF0000"/>
                </a:solidFill>
              </a:rPr>
              <a:t>2023, com </a:t>
            </a:r>
            <a:r>
              <a:rPr lang="pt-BR" sz="1600" b="1" i="1" u="sng" dirty="0">
                <a:solidFill>
                  <a:srgbClr val="FF0000"/>
                </a:solidFill>
              </a:rPr>
              <a:t>possíveis Mudanças</a:t>
            </a:r>
          </a:p>
        </p:txBody>
      </p:sp>
      <p:sp>
        <p:nvSpPr>
          <p:cNvPr id="4" name="CaixaDeTexto 3"/>
          <p:cNvSpPr txBox="1"/>
          <p:nvPr/>
        </p:nvSpPr>
        <p:spPr>
          <a:xfrm>
            <a:off x="4724400" y="1003300"/>
            <a:ext cx="2679700" cy="584775"/>
          </a:xfrm>
          <a:prstGeom prst="rect">
            <a:avLst/>
          </a:prstGeom>
          <a:noFill/>
        </p:spPr>
        <p:txBody>
          <a:bodyPr wrap="square" rtlCol="0">
            <a:spAutoFit/>
          </a:bodyPr>
          <a:lstStyle/>
          <a:p>
            <a:pPr algn="ctr"/>
            <a:r>
              <a:rPr lang="pt-BR" sz="1600" b="1" u="sng" dirty="0" smtClean="0">
                <a:solidFill>
                  <a:srgbClr val="00B050"/>
                </a:solidFill>
              </a:rPr>
              <a:t>Educador Espírita</a:t>
            </a:r>
          </a:p>
          <a:p>
            <a:pPr algn="ctr"/>
            <a:r>
              <a:rPr lang="pt-BR" sz="1600" b="1" u="sng" dirty="0" smtClean="0">
                <a:solidFill>
                  <a:srgbClr val="00B050"/>
                </a:solidFill>
              </a:rPr>
              <a:t>CARLOS GOMES DA SILVA</a:t>
            </a:r>
            <a:endParaRPr lang="pt-BR" sz="1600" b="1" u="sng" dirty="0">
              <a:solidFill>
                <a:srgbClr val="00B050"/>
              </a:solidFill>
            </a:endParaRPr>
          </a:p>
        </p:txBody>
      </p:sp>
      <p:graphicFrame>
        <p:nvGraphicFramePr>
          <p:cNvPr id="5" name="object 2"/>
          <p:cNvGraphicFramePr>
            <a:graphicFrameLocks noGrp="1"/>
          </p:cNvGraphicFramePr>
          <p:nvPr>
            <p:extLst>
              <p:ext uri="{D42A27DB-BD31-4B8C-83A1-F6EECF244321}">
                <p14:modId xmlns:p14="http://schemas.microsoft.com/office/powerpoint/2010/main" val="1797062847"/>
              </p:ext>
            </p:extLst>
          </p:nvPr>
        </p:nvGraphicFramePr>
        <p:xfrm>
          <a:off x="288036" y="2565275"/>
          <a:ext cx="7018017" cy="7909685"/>
        </p:xfrm>
        <a:graphic>
          <a:graphicData uri="http://schemas.openxmlformats.org/drawingml/2006/table">
            <a:tbl>
              <a:tblPr firstRow="1" bandRow="1">
                <a:tableStyleId>{2D5ABB26-0587-4C30-8999-92F81FD0307C}</a:tableStyleId>
              </a:tblPr>
              <a:tblGrid>
                <a:gridCol w="339725">
                  <a:extLst>
                    <a:ext uri="{9D8B030D-6E8A-4147-A177-3AD203B41FA5}">
                      <a16:colId xmlns:a16="http://schemas.microsoft.com/office/drawing/2014/main" val="20000"/>
                    </a:ext>
                  </a:extLst>
                </a:gridCol>
                <a:gridCol w="3756025">
                  <a:extLst>
                    <a:ext uri="{9D8B030D-6E8A-4147-A177-3AD203B41FA5}">
                      <a16:colId xmlns:a16="http://schemas.microsoft.com/office/drawing/2014/main" val="20001"/>
                    </a:ext>
                  </a:extLst>
                </a:gridCol>
                <a:gridCol w="507364">
                  <a:extLst>
                    <a:ext uri="{9D8B030D-6E8A-4147-A177-3AD203B41FA5}">
                      <a16:colId xmlns:a16="http://schemas.microsoft.com/office/drawing/2014/main" val="20002"/>
                    </a:ext>
                  </a:extLst>
                </a:gridCol>
                <a:gridCol w="767079">
                  <a:extLst>
                    <a:ext uri="{9D8B030D-6E8A-4147-A177-3AD203B41FA5}">
                      <a16:colId xmlns:a16="http://schemas.microsoft.com/office/drawing/2014/main" val="20003"/>
                    </a:ext>
                  </a:extLst>
                </a:gridCol>
                <a:gridCol w="1647824">
                  <a:extLst>
                    <a:ext uri="{9D8B030D-6E8A-4147-A177-3AD203B41FA5}">
                      <a16:colId xmlns:a16="http://schemas.microsoft.com/office/drawing/2014/main" val="20004"/>
                    </a:ext>
                  </a:extLst>
                </a:gridCol>
              </a:tblGrid>
              <a:tr h="278891">
                <a:tc gridSpan="5">
                  <a:txBody>
                    <a:bodyPr/>
                    <a:lstStyle/>
                    <a:p>
                      <a:pPr marL="9525" algn="ctr">
                        <a:lnSpc>
                          <a:spcPct val="100000"/>
                        </a:lnSpc>
                        <a:spcBef>
                          <a:spcPts val="60"/>
                        </a:spcBef>
                      </a:pPr>
                      <a:r>
                        <a:rPr sz="1550" b="1" dirty="0">
                          <a:solidFill>
                            <a:srgbClr val="006FC0"/>
                          </a:solidFill>
                          <a:latin typeface="Liberation Sans Narrow"/>
                          <a:cs typeface="Liberation Sans Narrow"/>
                        </a:rPr>
                        <a:t>Temas </a:t>
                      </a:r>
                      <a:r>
                        <a:rPr sz="1550" b="1" spc="5" dirty="0">
                          <a:solidFill>
                            <a:srgbClr val="006FC0"/>
                          </a:solidFill>
                          <a:latin typeface="Liberation Sans Narrow"/>
                          <a:cs typeface="Liberation Sans Narrow"/>
                        </a:rPr>
                        <a:t>do </a:t>
                      </a:r>
                      <a:r>
                        <a:rPr sz="1550" b="1" dirty="0">
                          <a:solidFill>
                            <a:srgbClr val="006FC0"/>
                          </a:solidFill>
                          <a:latin typeface="Liberation Sans Narrow"/>
                          <a:cs typeface="Liberation Sans Narrow"/>
                        </a:rPr>
                        <a:t>Evangelho de </a:t>
                      </a:r>
                      <a:r>
                        <a:rPr sz="1550" b="1" spc="-5" dirty="0">
                          <a:solidFill>
                            <a:srgbClr val="006FC0"/>
                          </a:solidFill>
                          <a:latin typeface="Liberation Sans Narrow"/>
                          <a:cs typeface="Liberation Sans Narrow"/>
                        </a:rPr>
                        <a:t>preparação: </a:t>
                      </a:r>
                      <a:r>
                        <a:rPr sz="1550" b="1" dirty="0">
                          <a:solidFill>
                            <a:srgbClr val="006FC0"/>
                          </a:solidFill>
                          <a:latin typeface="Liberation Sans Narrow"/>
                          <a:cs typeface="Liberation Sans Narrow"/>
                        </a:rPr>
                        <a:t>1º </a:t>
                      </a:r>
                      <a:r>
                        <a:rPr sz="1550" b="1" spc="5" dirty="0">
                          <a:solidFill>
                            <a:srgbClr val="006FC0"/>
                          </a:solidFill>
                          <a:latin typeface="Liberation Sans Narrow"/>
                          <a:cs typeface="Liberation Sans Narrow"/>
                        </a:rPr>
                        <a:t>SEMESTRE DE</a:t>
                      </a:r>
                      <a:r>
                        <a:rPr sz="1550" b="1" spc="-10" dirty="0">
                          <a:solidFill>
                            <a:srgbClr val="006FC0"/>
                          </a:solidFill>
                          <a:latin typeface="Liberation Sans Narrow"/>
                          <a:cs typeface="Liberation Sans Narrow"/>
                        </a:rPr>
                        <a:t> </a:t>
                      </a:r>
                      <a:r>
                        <a:rPr sz="1550" b="1" spc="-5" dirty="0">
                          <a:solidFill>
                            <a:srgbClr val="006FC0"/>
                          </a:solidFill>
                          <a:latin typeface="Liberation Sans Narrow"/>
                          <a:cs typeface="Liberation Sans Narrow"/>
                        </a:rPr>
                        <a:t>2023</a:t>
                      </a:r>
                      <a:endParaRPr sz="1550">
                        <a:latin typeface="Liberation Sans Narrow"/>
                        <a:cs typeface="Liberation Sans Narrow"/>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9060">
                <a:tc gridSpan="5">
                  <a:txBody>
                    <a:bodyPr/>
                    <a:lstStyle/>
                    <a:p>
                      <a:pPr>
                        <a:lnSpc>
                          <a:spcPct val="100000"/>
                        </a:lnSpc>
                      </a:pPr>
                      <a:endParaRPr sz="500">
                        <a:latin typeface="Times New Roman"/>
                        <a:cs typeface="Times New Roman"/>
                      </a:endParaRPr>
                    </a:p>
                  </a:txBody>
                  <a:tcPr marL="0" marR="0" marT="0" marB="0">
                    <a:lnL w="12700">
                      <a:solidFill>
                        <a:srgbClr val="001F5F"/>
                      </a:solidFill>
                      <a:prstDash val="solid"/>
                    </a:lnL>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11149">
                <a:tc>
                  <a:txBody>
                    <a:bodyPr/>
                    <a:lstStyle/>
                    <a:p>
                      <a:pPr marL="92075">
                        <a:lnSpc>
                          <a:spcPct val="100000"/>
                        </a:lnSpc>
                        <a:spcBef>
                          <a:spcPts val="310"/>
                        </a:spcBef>
                      </a:pPr>
                      <a:r>
                        <a:rPr sz="1400" b="1" spc="-5" dirty="0">
                          <a:latin typeface="Liberation Sans Narrow"/>
                          <a:cs typeface="Liberation Sans Narrow"/>
                        </a:rPr>
                        <a:t>Nº</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270" algn="ctr">
                        <a:lnSpc>
                          <a:spcPct val="100000"/>
                        </a:lnSpc>
                        <a:spcBef>
                          <a:spcPts val="310"/>
                        </a:spcBef>
                      </a:pPr>
                      <a:r>
                        <a:rPr sz="1400" b="1" spc="-10" dirty="0">
                          <a:latin typeface="Liberation Sans Narrow"/>
                          <a:cs typeface="Liberation Sans Narrow"/>
                        </a:rPr>
                        <a:t>TEMAS</a:t>
                      </a:r>
                      <a:endParaRPr sz="1400" dirty="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905" algn="ctr">
                        <a:lnSpc>
                          <a:spcPct val="100000"/>
                        </a:lnSpc>
                        <a:spcBef>
                          <a:spcPts val="310"/>
                        </a:spcBef>
                      </a:pPr>
                      <a:r>
                        <a:rPr sz="1400" b="1" spc="-10" dirty="0">
                          <a:latin typeface="Liberation Sans Narrow"/>
                          <a:cs typeface="Liberation Sans Narrow"/>
                        </a:rPr>
                        <a:t>CAP.</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270" algn="ctr">
                        <a:lnSpc>
                          <a:spcPct val="100000"/>
                        </a:lnSpc>
                        <a:spcBef>
                          <a:spcPts val="310"/>
                        </a:spcBef>
                      </a:pPr>
                      <a:r>
                        <a:rPr sz="1400" b="1" spc="-10" dirty="0">
                          <a:latin typeface="Liberation Sans Narrow"/>
                          <a:cs typeface="Liberation Sans Narrow"/>
                        </a:rPr>
                        <a:t>ITENS</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0795" algn="ctr">
                        <a:lnSpc>
                          <a:spcPct val="100000"/>
                        </a:lnSpc>
                        <a:spcBef>
                          <a:spcPts val="295"/>
                        </a:spcBef>
                      </a:pPr>
                      <a:r>
                        <a:rPr sz="1400" b="1" spc="-5" dirty="0">
                          <a:latin typeface="Liberation Sans Narrow"/>
                          <a:cs typeface="Liberation Sans Narrow"/>
                        </a:rPr>
                        <a:t>DIAS</a:t>
                      </a:r>
                      <a:endParaRPr sz="1400">
                        <a:latin typeface="Liberation Sans Narrow"/>
                        <a:cs typeface="Liberation Sans Narrow"/>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0896">
                <a:tc>
                  <a:txBody>
                    <a:bodyPr/>
                    <a:lstStyle/>
                    <a:p>
                      <a:pPr marL="90170">
                        <a:lnSpc>
                          <a:spcPct val="100000"/>
                        </a:lnSpc>
                        <a:spcBef>
                          <a:spcPts val="395"/>
                        </a:spcBef>
                      </a:pPr>
                      <a:r>
                        <a:rPr sz="1400" b="1" spc="-5" dirty="0">
                          <a:latin typeface="Liberation Sans Narrow"/>
                          <a:cs typeface="Liberation Sans Narrow"/>
                        </a:rPr>
                        <a:t>11</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395"/>
                        </a:spcBef>
                      </a:pPr>
                      <a:r>
                        <a:rPr sz="1400" b="1" spc="-10" dirty="0">
                          <a:latin typeface="Liberation Sans Narrow"/>
                          <a:cs typeface="Liberation Sans Narrow"/>
                        </a:rPr>
                        <a:t>O</a:t>
                      </a:r>
                      <a:r>
                        <a:rPr sz="1400" b="1" spc="-15" dirty="0">
                          <a:latin typeface="Liberation Sans Narrow"/>
                          <a:cs typeface="Liberation Sans Narrow"/>
                        </a:rPr>
                        <a:t> </a:t>
                      </a:r>
                      <a:r>
                        <a:rPr sz="1400" b="1" spc="-15" dirty="0" smtClean="0">
                          <a:latin typeface="Liberation Sans Narrow"/>
                          <a:cs typeface="Liberation Sans Narrow"/>
                        </a:rPr>
                        <a:t>EGOÍSMO</a:t>
                      </a:r>
                      <a:endParaRPr lang="pt-BR" sz="1400" b="1" spc="-15" dirty="0" smtClean="0">
                        <a:latin typeface="Liberation Sans Narrow"/>
                        <a:cs typeface="Liberation Sans Narrow"/>
                      </a:endParaRPr>
                    </a:p>
                    <a:p>
                      <a:pPr marL="26670">
                        <a:lnSpc>
                          <a:spcPct val="100000"/>
                        </a:lnSpc>
                        <a:spcBef>
                          <a:spcPts val="390"/>
                        </a:spcBef>
                      </a:pPr>
                      <a:r>
                        <a:rPr lang="pt-BR" sz="1400" b="1" spc="-10" dirty="0" smtClean="0">
                          <a:solidFill>
                            <a:srgbClr val="FF0000"/>
                          </a:solidFill>
                          <a:latin typeface="Liberation Sans Narrow"/>
                          <a:cs typeface="Liberation Sans Narrow"/>
                        </a:rPr>
                        <a:t>PN – 145 - OBREIROS</a:t>
                      </a:r>
                    </a:p>
                    <a:p>
                      <a:pPr marL="26670">
                        <a:lnSpc>
                          <a:spcPct val="100000"/>
                        </a:lnSpc>
                        <a:spcBef>
                          <a:spcPts val="390"/>
                        </a:spcBef>
                      </a:pPr>
                      <a:r>
                        <a:rPr lang="pt-BR" sz="1400" b="1" spc="-10" dirty="0" smtClean="0">
                          <a:solidFill>
                            <a:srgbClr val="FF0000"/>
                          </a:solidFill>
                          <a:latin typeface="Liberation Sans Narrow"/>
                          <a:cs typeface="Liberation Sans Narrow"/>
                        </a:rPr>
                        <a:t>LE</a:t>
                      </a:r>
                      <a:r>
                        <a:rPr lang="pt-BR" sz="1400" b="1" spc="-10" baseline="0" dirty="0" smtClean="0">
                          <a:solidFill>
                            <a:srgbClr val="FF0000"/>
                          </a:solidFill>
                          <a:latin typeface="Liberation Sans Narrow"/>
                          <a:cs typeface="Liberation Sans Narrow"/>
                        </a:rPr>
                        <a:t> – IV – Amor Maternal e Filial q. 385 terceira parte </a:t>
                      </a:r>
                    </a:p>
                    <a:p>
                      <a:pPr marL="26670">
                        <a:lnSpc>
                          <a:spcPct val="100000"/>
                        </a:lnSpc>
                        <a:spcBef>
                          <a:spcPts val="390"/>
                        </a:spcBef>
                      </a:pPr>
                      <a:r>
                        <a:rPr lang="pt-BR" sz="1400" b="1" spc="-10" baseline="0" dirty="0" smtClean="0">
                          <a:solidFill>
                            <a:srgbClr val="FF0000"/>
                          </a:solidFill>
                          <a:latin typeface="Liberation Sans Narrow"/>
                          <a:cs typeface="Liberation Sans Narrow"/>
                        </a:rPr>
                        <a:t>LM – Das Sociedades Propriamente Dita</a:t>
                      </a:r>
                    </a:p>
                    <a:p>
                      <a:pPr marL="26670">
                        <a:lnSpc>
                          <a:spcPct val="100000"/>
                        </a:lnSpc>
                        <a:spcBef>
                          <a:spcPts val="390"/>
                        </a:spcBef>
                      </a:pPr>
                      <a:r>
                        <a:rPr lang="pt-BR" sz="1400" b="1" spc="-10" baseline="0" dirty="0" smtClean="0">
                          <a:solidFill>
                            <a:srgbClr val="FF0000"/>
                          </a:solidFill>
                          <a:latin typeface="Liberation Sans Narrow"/>
                          <a:cs typeface="Liberation Sans Narrow"/>
                        </a:rPr>
                        <a:t>Q. 335</a:t>
                      </a:r>
                    </a:p>
                    <a:p>
                      <a:pPr marL="26670">
                        <a:lnSpc>
                          <a:spcPct val="100000"/>
                        </a:lnSpc>
                        <a:spcBef>
                          <a:spcPts val="390"/>
                        </a:spcBef>
                      </a:pPr>
                      <a:r>
                        <a:rPr lang="pt-BR" sz="1400" b="1" spc="-10" baseline="0" dirty="0" smtClean="0">
                          <a:solidFill>
                            <a:srgbClr val="FF0000"/>
                          </a:solidFill>
                          <a:latin typeface="Liberation Sans Narrow"/>
                          <a:cs typeface="Liberation Sans Narrow"/>
                        </a:rPr>
                        <a:t>EPAE </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95"/>
                        </a:spcBef>
                      </a:pPr>
                      <a:r>
                        <a:rPr sz="1400" b="1" spc="-15" dirty="0">
                          <a:latin typeface="Liberation Sans Narrow"/>
                          <a:cs typeface="Liberation Sans Narrow"/>
                        </a:rPr>
                        <a:t>XI</a:t>
                      </a:r>
                      <a:endParaRPr sz="140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395"/>
                        </a:spcBef>
                      </a:pPr>
                      <a:r>
                        <a:rPr sz="1400" b="1" spc="-10" dirty="0">
                          <a:latin typeface="Liberation Sans Narrow"/>
                          <a:cs typeface="Liberation Sans Narrow"/>
                        </a:rPr>
                        <a:t>11 </a:t>
                      </a:r>
                      <a:r>
                        <a:rPr sz="1400" b="1" spc="-5" dirty="0">
                          <a:latin typeface="Liberation Sans Narrow"/>
                          <a:cs typeface="Liberation Sans Narrow"/>
                        </a:rPr>
                        <a:t>e</a:t>
                      </a:r>
                      <a:r>
                        <a:rPr sz="1400" b="1" spc="-40" dirty="0">
                          <a:latin typeface="Liberation Sans Narrow"/>
                          <a:cs typeface="Liberation Sans Narrow"/>
                        </a:rPr>
                        <a:t> </a:t>
                      </a:r>
                      <a:r>
                        <a:rPr sz="1400" b="1" spc="-10" dirty="0">
                          <a:latin typeface="Liberation Sans Narrow"/>
                          <a:cs typeface="Liberation Sans Narrow"/>
                        </a:rPr>
                        <a:t>12</a:t>
                      </a:r>
                      <a:endParaRPr sz="140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380"/>
                        </a:spcBef>
                      </a:pPr>
                      <a:r>
                        <a:rPr sz="1400" b="1" spc="-10" dirty="0">
                          <a:latin typeface="Liberation Sans Narrow"/>
                          <a:cs typeface="Liberation Sans Narrow"/>
                        </a:rPr>
                        <a:t>12/03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18/03/2023</a:t>
                      </a:r>
                      <a:endParaRPr sz="140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64235">
                <a:tc>
                  <a:txBody>
                    <a:bodyPr/>
                    <a:lstStyle/>
                    <a:p>
                      <a:pPr marL="90170">
                        <a:lnSpc>
                          <a:spcPct val="100000"/>
                        </a:lnSpc>
                        <a:spcBef>
                          <a:spcPts val="395"/>
                        </a:spcBef>
                      </a:pPr>
                      <a:r>
                        <a:rPr sz="1400" b="1" spc="-5" dirty="0">
                          <a:latin typeface="Liberation Sans Narrow"/>
                          <a:cs typeface="Liberation Sans Narrow"/>
                        </a:rPr>
                        <a:t>12</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395"/>
                        </a:spcBef>
                      </a:pPr>
                      <a:r>
                        <a:rPr sz="1400" b="1" spc="-5" dirty="0">
                          <a:latin typeface="Liberation Sans Narrow"/>
                          <a:cs typeface="Liberation Sans Narrow"/>
                        </a:rPr>
                        <a:t>A FÉ E A</a:t>
                      </a:r>
                      <a:r>
                        <a:rPr sz="1400" b="1" spc="-40" dirty="0">
                          <a:latin typeface="Liberation Sans Narrow"/>
                          <a:cs typeface="Liberation Sans Narrow"/>
                        </a:rPr>
                        <a:t> </a:t>
                      </a:r>
                      <a:r>
                        <a:rPr sz="1400" b="1" spc="-5" dirty="0" smtClean="0">
                          <a:latin typeface="Liberation Sans Narrow"/>
                          <a:cs typeface="Liberation Sans Narrow"/>
                        </a:rPr>
                        <a:t>CARIDADE</a:t>
                      </a:r>
                      <a:endParaRPr lang="pt-BR" sz="1400" b="1" spc="-5" dirty="0" smtClean="0">
                        <a:latin typeface="Liberation Sans Narrow"/>
                        <a:cs typeface="Liberation Sans Narrow"/>
                      </a:endParaRPr>
                    </a:p>
                    <a:p>
                      <a:pPr marL="26670">
                        <a:lnSpc>
                          <a:spcPct val="100000"/>
                        </a:lnSpc>
                        <a:spcBef>
                          <a:spcPts val="395"/>
                        </a:spcBef>
                      </a:pPr>
                      <a:r>
                        <a:rPr lang="pt-BR" sz="1400" b="1" spc="-10" dirty="0" smtClean="0">
                          <a:solidFill>
                            <a:srgbClr val="FF0000"/>
                          </a:solidFill>
                          <a:latin typeface="Liberation Sans Narrow"/>
                          <a:cs typeface="Liberation Sans Narrow"/>
                        </a:rPr>
                        <a:t>PN – 146 – SEGUIR</a:t>
                      </a:r>
                      <a:r>
                        <a:rPr lang="pt-BR" sz="1400" b="1" spc="-10" baseline="0" dirty="0" smtClean="0">
                          <a:solidFill>
                            <a:srgbClr val="FF0000"/>
                          </a:solidFill>
                          <a:latin typeface="Liberation Sans Narrow"/>
                          <a:cs typeface="Liberation Sans Narrow"/>
                        </a:rPr>
                        <a:t> A VERDADE </a:t>
                      </a:r>
                      <a:endParaRPr lang="pt-BR" sz="1400" b="1" spc="-10" dirty="0" smtClean="0">
                        <a:solidFill>
                          <a:srgbClr val="FF0000"/>
                        </a:solidFill>
                        <a:latin typeface="Liberation Sans Narrow"/>
                        <a:cs typeface="Liberation Sans Narrow"/>
                      </a:endParaRPr>
                    </a:p>
                    <a:p>
                      <a:pPr marL="26670">
                        <a:lnSpc>
                          <a:spcPct val="100000"/>
                        </a:lnSpc>
                        <a:spcBef>
                          <a:spcPts val="395"/>
                        </a:spcBef>
                      </a:pPr>
                      <a:r>
                        <a:rPr lang="pt-BR" sz="1400" b="1" spc="-10" dirty="0" smtClean="0">
                          <a:solidFill>
                            <a:srgbClr val="FF0000"/>
                          </a:solidFill>
                          <a:latin typeface="Liberation Sans Narrow"/>
                          <a:cs typeface="Liberation Sans Narrow"/>
                        </a:rPr>
                        <a:t>LE –</a:t>
                      </a:r>
                      <a:r>
                        <a:rPr lang="pt-BR" sz="1400" b="1" spc="-10" dirty="0" err="1" smtClean="0">
                          <a:solidFill>
                            <a:srgbClr val="FF0000"/>
                          </a:solidFill>
                          <a:latin typeface="Liberation Sans Narrow"/>
                          <a:cs typeface="Liberation Sans Narrow"/>
                        </a:rPr>
                        <a:t>iV</a:t>
                      </a:r>
                      <a:r>
                        <a:rPr lang="pt-BR" sz="1400" b="1" spc="-10" baseline="0" dirty="0" smtClean="0">
                          <a:solidFill>
                            <a:srgbClr val="FF0000"/>
                          </a:solidFill>
                          <a:latin typeface="Liberation Sans Narrow"/>
                          <a:cs typeface="Liberation Sans Narrow"/>
                        </a:rPr>
                        <a:t> – Amor Maternal e Filial  Q. 891</a:t>
                      </a:r>
                    </a:p>
                    <a:p>
                      <a:pPr marL="26670">
                        <a:lnSpc>
                          <a:spcPct val="100000"/>
                        </a:lnSpc>
                        <a:spcBef>
                          <a:spcPts val="395"/>
                        </a:spcBef>
                      </a:pPr>
                      <a:r>
                        <a:rPr lang="pt-BR" sz="1400" b="1" spc="-10" baseline="0" dirty="0" smtClean="0">
                          <a:solidFill>
                            <a:srgbClr val="FF0000"/>
                          </a:solidFill>
                          <a:latin typeface="Liberation Sans Narrow"/>
                          <a:cs typeface="Liberation Sans Narrow"/>
                        </a:rPr>
                        <a:t>LM – Das Sociedades Propriamente Ditas </a:t>
                      </a:r>
                    </a:p>
                    <a:p>
                      <a:pPr marL="26670">
                        <a:lnSpc>
                          <a:spcPct val="100000"/>
                        </a:lnSpc>
                        <a:spcBef>
                          <a:spcPts val="395"/>
                        </a:spcBef>
                      </a:pPr>
                      <a:r>
                        <a:rPr lang="pt-BR" sz="1400" b="1" spc="-10" baseline="0" dirty="0" smtClean="0">
                          <a:solidFill>
                            <a:srgbClr val="FF0000"/>
                          </a:solidFill>
                          <a:latin typeface="Liberation Sans Narrow"/>
                          <a:cs typeface="Liberation Sans Narrow"/>
                        </a:rPr>
                        <a:t>Q. 336 </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95"/>
                        </a:spcBef>
                      </a:pPr>
                      <a:r>
                        <a:rPr sz="1400" b="1" spc="-15" dirty="0">
                          <a:latin typeface="Liberation Sans Narrow"/>
                          <a:cs typeface="Liberation Sans Narrow"/>
                        </a:rPr>
                        <a:t>XI</a:t>
                      </a:r>
                      <a:endParaRPr sz="140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395"/>
                        </a:spcBef>
                      </a:pPr>
                      <a:r>
                        <a:rPr sz="1400" b="1" spc="-5" dirty="0">
                          <a:latin typeface="Liberation Sans Narrow"/>
                          <a:cs typeface="Liberation Sans Narrow"/>
                        </a:rPr>
                        <a:t>13</a:t>
                      </a:r>
                      <a:endParaRPr sz="140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384"/>
                        </a:spcBef>
                      </a:pPr>
                      <a:r>
                        <a:rPr sz="1400" b="1" spc="-10" dirty="0">
                          <a:latin typeface="Liberation Sans Narrow"/>
                          <a:cs typeface="Liberation Sans Narrow"/>
                        </a:rPr>
                        <a:t>19/03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25/03/2023</a:t>
                      </a:r>
                      <a:endParaRPr sz="1400">
                        <a:latin typeface="Liberation Sans Narrow"/>
                        <a:cs typeface="Liberation Sans Narrow"/>
                      </a:endParaRPr>
                    </a:p>
                  </a:txBody>
                  <a:tcPr marL="0" marR="0" marT="488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32232">
                <a:tc>
                  <a:txBody>
                    <a:bodyPr/>
                    <a:lstStyle/>
                    <a:p>
                      <a:pPr marL="90170">
                        <a:lnSpc>
                          <a:spcPct val="100000"/>
                        </a:lnSpc>
                        <a:spcBef>
                          <a:spcPts val="550"/>
                        </a:spcBef>
                      </a:pPr>
                      <a:r>
                        <a:rPr sz="1400" b="1" spc="-5" dirty="0">
                          <a:latin typeface="Liberation Sans Narrow"/>
                          <a:cs typeface="Liberation Sans Narrow"/>
                        </a:rPr>
                        <a:t>13</a:t>
                      </a:r>
                      <a:endParaRPr sz="1400" dirty="0">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ts val="1390"/>
                        </a:lnSpc>
                      </a:pPr>
                      <a:r>
                        <a:rPr sz="1400" b="1" spc="-10" dirty="0">
                          <a:latin typeface="Liberation Sans Narrow"/>
                          <a:cs typeface="Liberation Sans Narrow"/>
                        </a:rPr>
                        <a:t>PAGAR O MAL COM O BEM. SE ALGUÉM </a:t>
                      </a:r>
                      <a:r>
                        <a:rPr sz="1400" b="1" spc="-5" dirty="0">
                          <a:latin typeface="Liberation Sans Narrow"/>
                          <a:cs typeface="Liberation Sans Narrow"/>
                        </a:rPr>
                        <a:t>TE</a:t>
                      </a:r>
                      <a:r>
                        <a:rPr sz="1400" b="1" spc="-15" dirty="0">
                          <a:latin typeface="Liberation Sans Narrow"/>
                          <a:cs typeface="Liberation Sans Narrow"/>
                        </a:rPr>
                        <a:t> </a:t>
                      </a:r>
                      <a:r>
                        <a:rPr sz="1400" b="1" spc="-10" dirty="0" smtClean="0">
                          <a:latin typeface="Liberation Sans Narrow"/>
                          <a:cs typeface="Liberation Sans Narrow"/>
                        </a:rPr>
                        <a:t>FERIR</a:t>
                      </a:r>
                      <a:r>
                        <a:rPr lang="pt-BR" sz="1400" b="1" spc="-10" dirty="0" smtClean="0">
                          <a:latin typeface="Liberation Sans Narrow"/>
                          <a:cs typeface="Liberation Sans Narrow"/>
                        </a:rPr>
                        <a:t>  </a:t>
                      </a:r>
                      <a:r>
                        <a:rPr sz="1400" b="1" spc="-5" dirty="0" smtClean="0">
                          <a:latin typeface="Liberation Sans Narrow"/>
                          <a:cs typeface="Liberation Sans Narrow"/>
                        </a:rPr>
                        <a:t>NA </a:t>
                      </a:r>
                      <a:r>
                        <a:rPr sz="1400" b="1" spc="-5" dirty="0">
                          <a:latin typeface="Liberation Sans Narrow"/>
                          <a:cs typeface="Liberation Sans Narrow"/>
                        </a:rPr>
                        <a:t>FACE</a:t>
                      </a:r>
                      <a:r>
                        <a:rPr sz="1400" b="1" spc="-20" dirty="0">
                          <a:latin typeface="Liberation Sans Narrow"/>
                          <a:cs typeface="Liberation Sans Narrow"/>
                        </a:rPr>
                        <a:t> </a:t>
                      </a:r>
                      <a:r>
                        <a:rPr sz="1400" b="1" spc="-10" dirty="0" smtClean="0">
                          <a:latin typeface="Liberation Sans Narrow"/>
                          <a:cs typeface="Liberation Sans Narrow"/>
                        </a:rPr>
                        <a:t>DIREITA</a:t>
                      </a:r>
                      <a:endParaRPr lang="pt-BR" sz="1400" b="1" spc="-10" dirty="0" smtClean="0">
                        <a:latin typeface="Liberation Sans Narrow"/>
                        <a:cs typeface="Liberation Sans Narrow"/>
                      </a:endParaRPr>
                    </a:p>
                    <a:p>
                      <a:pPr marL="26670">
                        <a:lnSpc>
                          <a:spcPct val="100000"/>
                        </a:lnSpc>
                        <a:spcBef>
                          <a:spcPts val="395"/>
                        </a:spcBef>
                      </a:pPr>
                      <a:r>
                        <a:rPr lang="pt-BR" sz="1400" b="1" spc="-10" dirty="0" smtClean="0">
                          <a:solidFill>
                            <a:srgbClr val="FF0000"/>
                          </a:solidFill>
                          <a:latin typeface="Liberation Sans Narrow"/>
                          <a:cs typeface="Liberation Sans Narrow"/>
                        </a:rPr>
                        <a:t>PN – 147 – NÃO É SÓ </a:t>
                      </a:r>
                    </a:p>
                    <a:p>
                      <a:pPr marL="26670">
                        <a:lnSpc>
                          <a:spcPct val="100000"/>
                        </a:lnSpc>
                        <a:spcBef>
                          <a:spcPts val="395"/>
                        </a:spcBef>
                      </a:pPr>
                      <a:r>
                        <a:rPr lang="pt-BR" sz="1400" b="1" spc="-10" dirty="0" smtClean="0">
                          <a:solidFill>
                            <a:srgbClr val="FF0000"/>
                          </a:solidFill>
                          <a:latin typeface="Liberation Sans Narrow"/>
                          <a:cs typeface="Liberation Sans Narrow"/>
                        </a:rPr>
                        <a:t>LE – IV</a:t>
                      </a:r>
                      <a:r>
                        <a:rPr lang="pt-BR" sz="1400" b="1" spc="-10" baseline="0" dirty="0" smtClean="0">
                          <a:solidFill>
                            <a:srgbClr val="FF0000"/>
                          </a:solidFill>
                          <a:latin typeface="Liberation Sans Narrow"/>
                          <a:cs typeface="Liberation Sans Narrow"/>
                        </a:rPr>
                        <a:t> – Amor Maternal e Filial  Q.892</a:t>
                      </a:r>
                    </a:p>
                    <a:p>
                      <a:pPr marL="26670">
                        <a:lnSpc>
                          <a:spcPct val="100000"/>
                        </a:lnSpc>
                        <a:spcBef>
                          <a:spcPts val="395"/>
                        </a:spcBef>
                      </a:pPr>
                      <a:r>
                        <a:rPr lang="pt-BR" sz="1400" b="1" spc="-10" baseline="0" dirty="0" smtClean="0">
                          <a:solidFill>
                            <a:srgbClr val="FF0000"/>
                          </a:solidFill>
                          <a:latin typeface="Liberation Sans Narrow"/>
                          <a:cs typeface="Liberation Sans Narrow"/>
                        </a:rPr>
                        <a:t>LM – Das Sociedades Propriamente Ditas </a:t>
                      </a:r>
                    </a:p>
                    <a:p>
                      <a:pPr marL="26670">
                        <a:lnSpc>
                          <a:spcPct val="100000"/>
                        </a:lnSpc>
                        <a:spcBef>
                          <a:spcPts val="395"/>
                        </a:spcBef>
                      </a:pPr>
                      <a:r>
                        <a:rPr lang="pt-BR" sz="1400" b="1" spc="-10" baseline="0" dirty="0" smtClean="0">
                          <a:solidFill>
                            <a:srgbClr val="FF0000"/>
                          </a:solidFill>
                          <a:latin typeface="Liberation Sans Narrow"/>
                          <a:cs typeface="Liberation Sans Narrow"/>
                        </a:rPr>
                        <a:t>Q. 337  </a:t>
                      </a:r>
                      <a:endParaRPr sz="1400" dirty="0">
                        <a:latin typeface="Liberation Sans Narrow"/>
                        <a:cs typeface="Liberation Sans Narrow"/>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550"/>
                        </a:spcBef>
                      </a:pPr>
                      <a:r>
                        <a:rPr sz="1400" b="1" spc="-15" dirty="0">
                          <a:latin typeface="Liberation Sans Narrow"/>
                          <a:cs typeface="Liberation Sans Narrow"/>
                        </a:rPr>
                        <a:t>XII</a:t>
                      </a:r>
                      <a:endParaRPr sz="1400" dirty="0">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90"/>
                        </a:lnSpc>
                        <a:tabLst>
                          <a:tab pos="600710" algn="l"/>
                        </a:tabLst>
                      </a:pPr>
                      <a:r>
                        <a:rPr sz="1400" b="1" spc="-5" dirty="0">
                          <a:latin typeface="Liberation Sans Narrow"/>
                          <a:cs typeface="Liberation Sans Narrow"/>
                        </a:rPr>
                        <a:t>1 a</a:t>
                      </a:r>
                      <a:r>
                        <a:rPr sz="1400" b="1" spc="-15" dirty="0">
                          <a:latin typeface="Liberation Sans Narrow"/>
                          <a:cs typeface="Liberation Sans Narrow"/>
                        </a:rPr>
                        <a:t> </a:t>
                      </a:r>
                      <a:r>
                        <a:rPr sz="1400" b="1" spc="-5" dirty="0">
                          <a:latin typeface="Liberation Sans Narrow"/>
                          <a:cs typeface="Liberation Sans Narrow"/>
                        </a:rPr>
                        <a:t>4	7</a:t>
                      </a:r>
                      <a:endParaRPr sz="1400">
                        <a:latin typeface="Liberation Sans Narrow"/>
                        <a:cs typeface="Liberation Sans Narrow"/>
                      </a:endParaRPr>
                    </a:p>
                    <a:p>
                      <a:pPr marL="2540" algn="ctr">
                        <a:lnSpc>
                          <a:spcPts val="1425"/>
                        </a:lnSpc>
                        <a:spcBef>
                          <a:spcPts val="10"/>
                        </a:spcBef>
                      </a:pPr>
                      <a:r>
                        <a:rPr sz="1400" b="1" spc="-5" dirty="0">
                          <a:latin typeface="Liberation Sans Narrow"/>
                          <a:cs typeface="Liberation Sans Narrow"/>
                        </a:rPr>
                        <a:t>e</a:t>
                      </a:r>
                      <a:r>
                        <a:rPr sz="1400" b="1" spc="-20" dirty="0">
                          <a:latin typeface="Liberation Sans Narrow"/>
                          <a:cs typeface="Liberation Sans Narrow"/>
                        </a:rPr>
                        <a:t> </a:t>
                      </a:r>
                      <a:r>
                        <a:rPr sz="1400" b="1" spc="-5" dirty="0">
                          <a:latin typeface="Liberation Sans Narrow"/>
                          <a:cs typeface="Liberation Sans Narrow"/>
                        </a:rPr>
                        <a:t>8</a:t>
                      </a:r>
                      <a:endParaRPr sz="1400">
                        <a:latin typeface="Liberation Sans Narrow"/>
                        <a:cs typeface="Liberation Sans Narrow"/>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535"/>
                        </a:spcBef>
                      </a:pPr>
                      <a:r>
                        <a:rPr sz="1400" b="1" spc="-10" dirty="0">
                          <a:latin typeface="Liberation Sans Narrow"/>
                          <a:cs typeface="Liberation Sans Narrow"/>
                        </a:rPr>
                        <a:t>26/03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01/04/2023</a:t>
                      </a:r>
                      <a:endParaRPr sz="1400">
                        <a:latin typeface="Liberation Sans Narrow"/>
                        <a:cs typeface="Liberation Sans Narrow"/>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574548">
                <a:tc>
                  <a:txBody>
                    <a:bodyPr/>
                    <a:lstStyle/>
                    <a:p>
                      <a:pPr marL="90170">
                        <a:lnSpc>
                          <a:spcPct val="100000"/>
                        </a:lnSpc>
                        <a:spcBef>
                          <a:spcPts val="395"/>
                        </a:spcBef>
                      </a:pPr>
                      <a:r>
                        <a:rPr sz="1400" b="1" spc="-5" dirty="0">
                          <a:latin typeface="Liberation Sans Narrow"/>
                          <a:cs typeface="Liberation Sans Narrow"/>
                        </a:rPr>
                        <a:t>14</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26670">
                        <a:lnSpc>
                          <a:spcPct val="100000"/>
                        </a:lnSpc>
                        <a:spcBef>
                          <a:spcPts val="395"/>
                        </a:spcBef>
                      </a:pPr>
                      <a:r>
                        <a:rPr sz="1400" b="1" spc="-5" dirty="0">
                          <a:latin typeface="Liberation Sans Narrow"/>
                          <a:cs typeface="Liberation Sans Narrow"/>
                        </a:rPr>
                        <a:t>AMAI </a:t>
                      </a:r>
                      <a:r>
                        <a:rPr sz="1400" b="1" spc="-10" dirty="0">
                          <a:latin typeface="Liberation Sans Narrow"/>
                          <a:cs typeface="Liberation Sans Narrow"/>
                        </a:rPr>
                        <a:t>OS </a:t>
                      </a:r>
                      <a:r>
                        <a:rPr sz="1400" b="1" spc="-15" dirty="0">
                          <a:latin typeface="Liberation Sans Narrow"/>
                          <a:cs typeface="Liberation Sans Narrow"/>
                        </a:rPr>
                        <a:t>VOSSOS</a:t>
                      </a:r>
                      <a:r>
                        <a:rPr sz="1400" b="1" spc="-35" dirty="0">
                          <a:latin typeface="Liberation Sans Narrow"/>
                          <a:cs typeface="Liberation Sans Narrow"/>
                        </a:rPr>
                        <a:t> </a:t>
                      </a:r>
                      <a:r>
                        <a:rPr sz="1400" b="1" spc="-10" dirty="0" smtClean="0">
                          <a:latin typeface="Liberation Sans Narrow"/>
                          <a:cs typeface="Liberation Sans Narrow"/>
                        </a:rPr>
                        <a:t>INIMIGOS</a:t>
                      </a:r>
                      <a:endParaRPr lang="pt-BR" sz="1400" b="1" spc="-10" dirty="0" smtClean="0">
                        <a:latin typeface="Liberation Sans Narrow"/>
                        <a:cs typeface="Liberation Sans Narrow"/>
                      </a:endParaRPr>
                    </a:p>
                    <a:p>
                      <a:pPr marL="26670">
                        <a:lnSpc>
                          <a:spcPct val="100000"/>
                        </a:lnSpc>
                        <a:spcBef>
                          <a:spcPts val="509"/>
                        </a:spcBef>
                      </a:pPr>
                      <a:r>
                        <a:rPr lang="pt-BR" sz="1400" b="1" spc="-10" dirty="0" smtClean="0">
                          <a:solidFill>
                            <a:srgbClr val="FF0000"/>
                          </a:solidFill>
                          <a:latin typeface="Liberation Sans Narrow"/>
                          <a:cs typeface="Liberation Sans Narrow"/>
                        </a:rPr>
                        <a:t>PN</a:t>
                      </a:r>
                      <a:r>
                        <a:rPr lang="pt-BR" sz="1400" b="1" spc="-10" baseline="0" dirty="0" smtClean="0">
                          <a:solidFill>
                            <a:srgbClr val="FF0000"/>
                          </a:solidFill>
                          <a:latin typeface="Liberation Sans Narrow"/>
                          <a:cs typeface="Liberation Sans Narrow"/>
                        </a:rPr>
                        <a:t> – 148 – CEIFEIRAS </a:t>
                      </a:r>
                    </a:p>
                    <a:p>
                      <a:pPr marL="26670">
                        <a:lnSpc>
                          <a:spcPct val="100000"/>
                        </a:lnSpc>
                        <a:spcBef>
                          <a:spcPts val="509"/>
                        </a:spcBef>
                      </a:pPr>
                      <a:r>
                        <a:rPr lang="pt-BR" sz="1400" b="1" spc="-10" baseline="0" dirty="0" smtClean="0">
                          <a:solidFill>
                            <a:srgbClr val="FF0000"/>
                          </a:solidFill>
                          <a:latin typeface="Liberation Sans Narrow"/>
                          <a:cs typeface="Liberation Sans Narrow"/>
                        </a:rPr>
                        <a:t>LE – I – As Virtudes e os Vícios Q. 893 </a:t>
                      </a:r>
                    </a:p>
                    <a:p>
                      <a:pPr marL="26670">
                        <a:lnSpc>
                          <a:spcPct val="100000"/>
                        </a:lnSpc>
                        <a:spcBef>
                          <a:spcPts val="509"/>
                        </a:spcBef>
                      </a:pPr>
                      <a:r>
                        <a:rPr lang="pt-BR" sz="1400" b="1" spc="-10" baseline="0" dirty="0" smtClean="0">
                          <a:solidFill>
                            <a:srgbClr val="FF0000"/>
                          </a:solidFill>
                          <a:latin typeface="Liberation Sans Narrow"/>
                          <a:cs typeface="Liberation Sans Narrow"/>
                        </a:rPr>
                        <a:t>LM – Das Sociedades Propriamente Ditas </a:t>
                      </a:r>
                    </a:p>
                    <a:p>
                      <a:pPr marL="26670">
                        <a:lnSpc>
                          <a:spcPct val="100000"/>
                        </a:lnSpc>
                        <a:spcBef>
                          <a:spcPts val="509"/>
                        </a:spcBef>
                      </a:pPr>
                      <a:r>
                        <a:rPr lang="pt-BR" sz="1400" b="1" spc="-10" baseline="0" dirty="0" smtClean="0">
                          <a:solidFill>
                            <a:srgbClr val="FF0000"/>
                          </a:solidFill>
                          <a:latin typeface="Liberation Sans Narrow"/>
                          <a:cs typeface="Liberation Sans Narrow"/>
                        </a:rPr>
                        <a:t>Q. 338 </a:t>
                      </a:r>
                      <a:r>
                        <a:rPr lang="pt-BR" sz="1400" b="1" spc="-10" dirty="0" smtClean="0">
                          <a:solidFill>
                            <a:srgbClr val="FF0000"/>
                          </a:solidFill>
                          <a:latin typeface="Liberation Sans Narrow"/>
                          <a:cs typeface="Liberation Sans Narrow"/>
                        </a:rPr>
                        <a:t> </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270" algn="ctr">
                        <a:lnSpc>
                          <a:spcPct val="100000"/>
                        </a:lnSpc>
                        <a:spcBef>
                          <a:spcPts val="395"/>
                        </a:spcBef>
                      </a:pPr>
                      <a:r>
                        <a:rPr sz="1400" b="1" spc="-15" dirty="0">
                          <a:latin typeface="Liberation Sans Narrow"/>
                          <a:cs typeface="Liberation Sans Narrow"/>
                        </a:rPr>
                        <a:t>XII</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905" algn="ctr">
                        <a:lnSpc>
                          <a:spcPct val="100000"/>
                        </a:lnSpc>
                        <a:spcBef>
                          <a:spcPts val="395"/>
                        </a:spcBef>
                      </a:pPr>
                      <a:r>
                        <a:rPr sz="1400" b="1" spc="-5" dirty="0">
                          <a:latin typeface="Liberation Sans Narrow"/>
                          <a:cs typeface="Liberation Sans Narrow"/>
                        </a:rPr>
                        <a:t>9 a</a:t>
                      </a:r>
                      <a:r>
                        <a:rPr sz="1400" b="1" spc="-45" dirty="0">
                          <a:latin typeface="Liberation Sans Narrow"/>
                          <a:cs typeface="Liberation Sans Narrow"/>
                        </a:rPr>
                        <a:t> </a:t>
                      </a:r>
                      <a:r>
                        <a:rPr sz="1400" b="1" spc="-10" dirty="0">
                          <a:latin typeface="Liberation Sans Narrow"/>
                          <a:cs typeface="Liberation Sans Narrow"/>
                        </a:rPr>
                        <a:t>16</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9525" algn="ctr">
                        <a:lnSpc>
                          <a:spcPct val="100000"/>
                        </a:lnSpc>
                        <a:spcBef>
                          <a:spcPts val="380"/>
                        </a:spcBef>
                      </a:pPr>
                      <a:r>
                        <a:rPr sz="1400" b="1" spc="-10" dirty="0">
                          <a:latin typeface="Liberation Sans Narrow"/>
                          <a:cs typeface="Liberation Sans Narrow"/>
                        </a:rPr>
                        <a:t>02/04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08/04/2023</a:t>
                      </a:r>
                      <a:endParaRPr sz="1400" dirty="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32232">
                <a:tc>
                  <a:txBody>
                    <a:bodyPr/>
                    <a:lstStyle/>
                    <a:p>
                      <a:pPr marL="90170">
                        <a:lnSpc>
                          <a:spcPct val="100000"/>
                        </a:lnSpc>
                        <a:spcBef>
                          <a:spcPts val="390"/>
                        </a:spcBef>
                      </a:pPr>
                      <a:r>
                        <a:rPr sz="1400" b="1" spc="-5" dirty="0">
                          <a:latin typeface="Liberation Sans Narrow"/>
                          <a:cs typeface="Liberation Sans Narrow"/>
                        </a:rPr>
                        <a:t>15</a:t>
                      </a:r>
                      <a:endParaRPr sz="1400" dirty="0">
                        <a:latin typeface="Liberation Sans Narrow"/>
                        <a:cs typeface="Liberation Sans Narrow"/>
                      </a:endParaRPr>
                    </a:p>
                  </a:txBody>
                  <a:tcPr marL="0" marR="0" marT="4953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26670">
                        <a:lnSpc>
                          <a:spcPct val="100000"/>
                        </a:lnSpc>
                        <a:spcBef>
                          <a:spcPts val="390"/>
                        </a:spcBef>
                      </a:pPr>
                      <a:r>
                        <a:rPr sz="1400" b="1" spc="-10" dirty="0">
                          <a:latin typeface="Liberation Sans Narrow"/>
                          <a:cs typeface="Liberation Sans Narrow"/>
                        </a:rPr>
                        <a:t>FAZER O </a:t>
                      </a:r>
                      <a:r>
                        <a:rPr sz="1400" b="1" spc="-5" dirty="0">
                          <a:latin typeface="Liberation Sans Narrow"/>
                          <a:cs typeface="Liberation Sans Narrow"/>
                        </a:rPr>
                        <a:t>BEM </a:t>
                      </a:r>
                      <a:r>
                        <a:rPr sz="1400" b="1" spc="-15" dirty="0">
                          <a:latin typeface="Liberation Sans Narrow"/>
                          <a:cs typeface="Liberation Sans Narrow"/>
                        </a:rPr>
                        <a:t>SEM</a:t>
                      </a:r>
                      <a:r>
                        <a:rPr sz="1400" b="1" spc="-25" dirty="0">
                          <a:latin typeface="Liberation Sans Narrow"/>
                          <a:cs typeface="Liberation Sans Narrow"/>
                        </a:rPr>
                        <a:t> </a:t>
                      </a:r>
                      <a:r>
                        <a:rPr sz="1400" b="1" spc="-10" dirty="0" smtClean="0">
                          <a:latin typeface="Liberation Sans Narrow"/>
                          <a:cs typeface="Liberation Sans Narrow"/>
                        </a:rPr>
                        <a:t>OSTENTAÇÃO</a:t>
                      </a:r>
                      <a:endParaRPr lang="pt-BR" sz="1400" b="1" spc="-10" dirty="0" smtClean="0">
                        <a:latin typeface="Liberation Sans Narrow"/>
                        <a:cs typeface="Liberation Sans Narrow"/>
                      </a:endParaRPr>
                    </a:p>
                    <a:p>
                      <a:pPr marL="26670" marR="0" indent="0" defTabSz="914400" eaLnBrk="1" fontAlgn="auto" latinLnBrk="0" hangingPunct="1">
                        <a:lnSpc>
                          <a:spcPct val="100000"/>
                        </a:lnSpc>
                        <a:spcBef>
                          <a:spcPts val="390"/>
                        </a:spcBef>
                        <a:spcAft>
                          <a:spcPts val="0"/>
                        </a:spcAft>
                        <a:buClrTx/>
                        <a:buSzTx/>
                        <a:buFontTx/>
                        <a:buNone/>
                        <a:tabLst/>
                        <a:defRPr/>
                      </a:pPr>
                      <a:r>
                        <a:rPr lang="pt-BR" sz="1400" b="1" spc="-10" dirty="0" smtClean="0">
                          <a:solidFill>
                            <a:srgbClr val="FF0000"/>
                          </a:solidFill>
                          <a:latin typeface="Liberation Sans Narrow"/>
                          <a:cs typeface="Liberation Sans Narrow"/>
                        </a:rPr>
                        <a:t>PN – 149 – CREREM EM VÃO </a:t>
                      </a:r>
                      <a:endParaRPr lang="pt-BR" sz="1400" dirty="0" smtClean="0">
                        <a:solidFill>
                          <a:srgbClr val="FF0000"/>
                        </a:solidFill>
                        <a:latin typeface="Liberation Sans Narrow"/>
                        <a:cs typeface="Liberation Sans Narrow"/>
                      </a:endParaRPr>
                    </a:p>
                    <a:p>
                      <a:pPr marL="26670">
                        <a:lnSpc>
                          <a:spcPct val="100000"/>
                        </a:lnSpc>
                        <a:spcBef>
                          <a:spcPts val="390"/>
                        </a:spcBef>
                      </a:pPr>
                      <a:r>
                        <a:rPr lang="pt-BR" sz="1400" b="1" dirty="0" smtClean="0">
                          <a:solidFill>
                            <a:srgbClr val="FF0000"/>
                          </a:solidFill>
                          <a:latin typeface="Liberation Sans Narrow"/>
                          <a:cs typeface="Liberation Sans Narrow"/>
                        </a:rPr>
                        <a:t>LE</a:t>
                      </a:r>
                      <a:r>
                        <a:rPr lang="pt-BR" sz="1400" b="1" baseline="0" dirty="0" smtClean="0">
                          <a:solidFill>
                            <a:srgbClr val="FF0000"/>
                          </a:solidFill>
                          <a:latin typeface="Liberation Sans Narrow"/>
                          <a:cs typeface="Liberation Sans Narrow"/>
                        </a:rPr>
                        <a:t> – </a:t>
                      </a:r>
                      <a:r>
                        <a:rPr lang="pt-BR" sz="1400" b="1" baseline="0" dirty="0" err="1" smtClean="0">
                          <a:solidFill>
                            <a:srgbClr val="FF0000"/>
                          </a:solidFill>
                          <a:latin typeface="Liberation Sans Narrow"/>
                          <a:cs typeface="Liberation Sans Narrow"/>
                        </a:rPr>
                        <a:t>ii</a:t>
                      </a:r>
                      <a:r>
                        <a:rPr lang="pt-BR" sz="1400" b="1" baseline="0" dirty="0" smtClean="0">
                          <a:solidFill>
                            <a:srgbClr val="FF0000"/>
                          </a:solidFill>
                          <a:latin typeface="Liberation Sans Narrow"/>
                          <a:cs typeface="Liberation Sans Narrow"/>
                        </a:rPr>
                        <a:t> – as Virtudes e os Vícios Q.894</a:t>
                      </a:r>
                    </a:p>
                    <a:p>
                      <a:pPr marL="26670">
                        <a:lnSpc>
                          <a:spcPct val="100000"/>
                        </a:lnSpc>
                        <a:spcBef>
                          <a:spcPts val="390"/>
                        </a:spcBef>
                      </a:pPr>
                      <a:r>
                        <a:rPr lang="pt-BR" sz="1400" b="1" baseline="0" dirty="0" smtClean="0">
                          <a:solidFill>
                            <a:srgbClr val="FF0000"/>
                          </a:solidFill>
                          <a:latin typeface="Liberation Sans Narrow"/>
                          <a:cs typeface="Liberation Sans Narrow"/>
                        </a:rPr>
                        <a:t>LM – Das Sociedades Propriamente Ditas </a:t>
                      </a:r>
                    </a:p>
                    <a:p>
                      <a:pPr marL="26670">
                        <a:lnSpc>
                          <a:spcPct val="100000"/>
                        </a:lnSpc>
                        <a:spcBef>
                          <a:spcPts val="390"/>
                        </a:spcBef>
                      </a:pPr>
                      <a:r>
                        <a:rPr lang="pt-BR" sz="1400" b="1" baseline="0" dirty="0" smtClean="0">
                          <a:solidFill>
                            <a:srgbClr val="FF0000"/>
                          </a:solidFill>
                          <a:latin typeface="Liberation Sans Narrow"/>
                          <a:cs typeface="Liberation Sans Narrow"/>
                        </a:rPr>
                        <a:t>Q. 339</a:t>
                      </a:r>
                      <a:endParaRPr sz="1400" b="1" dirty="0">
                        <a:solidFill>
                          <a:srgbClr val="FF0000"/>
                        </a:solidFill>
                        <a:latin typeface="Liberation Sans Narrow"/>
                        <a:cs typeface="Liberation Sans Narrow"/>
                      </a:endParaRPr>
                    </a:p>
                  </a:txBody>
                  <a:tcPr marL="0" marR="0" marT="4953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1270" algn="ctr">
                        <a:lnSpc>
                          <a:spcPct val="100000"/>
                        </a:lnSpc>
                        <a:spcBef>
                          <a:spcPts val="390"/>
                        </a:spcBef>
                      </a:pPr>
                      <a:r>
                        <a:rPr sz="1400" b="1" spc="-15" dirty="0" smtClean="0">
                          <a:latin typeface="Liberation Sans Narrow"/>
                          <a:cs typeface="Liberation Sans Narrow"/>
                        </a:rPr>
                        <a:t>XI</a:t>
                      </a:r>
                      <a:r>
                        <a:rPr lang="pt-BR" sz="1400" b="1" spc="-15" dirty="0" smtClean="0">
                          <a:latin typeface="Liberation Sans Narrow"/>
                          <a:cs typeface="Liberation Sans Narrow"/>
                        </a:rPr>
                        <a:t> </a:t>
                      </a:r>
                      <a:r>
                        <a:rPr sz="1400" b="1" spc="-15" dirty="0" smtClean="0">
                          <a:latin typeface="Liberation Sans Narrow"/>
                          <a:cs typeface="Liberation Sans Narrow"/>
                        </a:rPr>
                        <a:t>II</a:t>
                      </a:r>
                      <a:endParaRPr sz="1400" dirty="0">
                        <a:latin typeface="Liberation Sans Narrow"/>
                        <a:cs typeface="Liberation Sans Narrow"/>
                      </a:endParaRPr>
                    </a:p>
                  </a:txBody>
                  <a:tcPr marL="0" marR="0" marT="4953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635" algn="ctr">
                        <a:lnSpc>
                          <a:spcPct val="100000"/>
                        </a:lnSpc>
                        <a:spcBef>
                          <a:spcPts val="390"/>
                        </a:spcBef>
                      </a:pPr>
                      <a:r>
                        <a:rPr sz="1400" b="1" spc="-5" dirty="0">
                          <a:latin typeface="Liberation Sans Narrow"/>
                          <a:cs typeface="Liberation Sans Narrow"/>
                        </a:rPr>
                        <a:t>1 a</a:t>
                      </a:r>
                      <a:r>
                        <a:rPr sz="1400" b="1" spc="-40" dirty="0">
                          <a:latin typeface="Liberation Sans Narrow"/>
                          <a:cs typeface="Liberation Sans Narrow"/>
                        </a:rPr>
                        <a:t> </a:t>
                      </a:r>
                      <a:r>
                        <a:rPr sz="1400" b="1" spc="-5" dirty="0">
                          <a:latin typeface="Liberation Sans Narrow"/>
                          <a:cs typeface="Liberation Sans Narrow"/>
                        </a:rPr>
                        <a:t>3</a:t>
                      </a:r>
                      <a:endParaRPr sz="1400">
                        <a:latin typeface="Liberation Sans Narrow"/>
                        <a:cs typeface="Liberation Sans Narrow"/>
                      </a:endParaRPr>
                    </a:p>
                  </a:txBody>
                  <a:tcPr marL="0" marR="0" marT="4953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9525" algn="ctr">
                        <a:lnSpc>
                          <a:spcPct val="100000"/>
                        </a:lnSpc>
                        <a:spcBef>
                          <a:spcPts val="380"/>
                        </a:spcBef>
                      </a:pPr>
                      <a:r>
                        <a:rPr sz="1400" b="1" spc="-10" dirty="0">
                          <a:latin typeface="Liberation Sans Narrow"/>
                          <a:cs typeface="Liberation Sans Narrow"/>
                        </a:rPr>
                        <a:t>09/04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15/04/2023</a:t>
                      </a:r>
                      <a:endParaRPr sz="1400" dirty="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688826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349250" y="1079500"/>
            <a:ext cx="6934200" cy="1447800"/>
          </a:xfrm>
          <a:prstGeom prst="rect">
            <a:avLst/>
          </a:prstGeom>
        </p:spPr>
      </p:pic>
      <p:sp>
        <p:nvSpPr>
          <p:cNvPr id="3" name="Retângulo 2"/>
          <p:cNvSpPr/>
          <p:nvPr/>
        </p:nvSpPr>
        <p:spPr>
          <a:xfrm>
            <a:off x="349250" y="317500"/>
            <a:ext cx="6934200" cy="615553"/>
          </a:xfrm>
          <a:prstGeom prst="rect">
            <a:avLst/>
          </a:prstGeom>
        </p:spPr>
        <p:txBody>
          <a:bodyPr wrap="square">
            <a:spAutoFit/>
          </a:bodyPr>
          <a:lstStyle/>
          <a:p>
            <a:endParaRPr lang="pt-BR" dirty="0"/>
          </a:p>
          <a:p>
            <a:pPr algn="ctr"/>
            <a:r>
              <a:rPr lang="pt-BR" sz="1600" b="1" i="1" u="sng" dirty="0">
                <a:solidFill>
                  <a:srgbClr val="FF0000"/>
                </a:solidFill>
              </a:rPr>
              <a:t>ATIVIDADES  A E K I   -   PARA </a:t>
            </a:r>
            <a:r>
              <a:rPr lang="pt-BR" sz="1600" b="1" i="1" u="sng" dirty="0" smtClean="0">
                <a:solidFill>
                  <a:srgbClr val="FF0000"/>
                </a:solidFill>
              </a:rPr>
              <a:t>1.º Sem</a:t>
            </a:r>
            <a:r>
              <a:rPr lang="pt-BR" sz="1600" b="1" i="1" u="sng" dirty="0">
                <a:solidFill>
                  <a:srgbClr val="FF0000"/>
                </a:solidFill>
              </a:rPr>
              <a:t>. De </a:t>
            </a:r>
            <a:r>
              <a:rPr lang="pt-BR" sz="1600" b="1" i="1" u="sng" dirty="0" smtClean="0">
                <a:solidFill>
                  <a:srgbClr val="FF0000"/>
                </a:solidFill>
              </a:rPr>
              <a:t>2023, com </a:t>
            </a:r>
            <a:r>
              <a:rPr lang="pt-BR" sz="1600" b="1" i="1" u="sng" dirty="0">
                <a:solidFill>
                  <a:srgbClr val="FF0000"/>
                </a:solidFill>
              </a:rPr>
              <a:t>possíveis Mudanças</a:t>
            </a:r>
          </a:p>
        </p:txBody>
      </p:sp>
      <p:sp>
        <p:nvSpPr>
          <p:cNvPr id="4" name="CaixaDeTexto 3"/>
          <p:cNvSpPr txBox="1"/>
          <p:nvPr/>
        </p:nvSpPr>
        <p:spPr>
          <a:xfrm>
            <a:off x="4724400" y="1003300"/>
            <a:ext cx="2679700" cy="584775"/>
          </a:xfrm>
          <a:prstGeom prst="rect">
            <a:avLst/>
          </a:prstGeom>
          <a:noFill/>
        </p:spPr>
        <p:txBody>
          <a:bodyPr wrap="square" rtlCol="0">
            <a:spAutoFit/>
          </a:bodyPr>
          <a:lstStyle/>
          <a:p>
            <a:pPr algn="ctr"/>
            <a:r>
              <a:rPr lang="pt-BR" sz="1600" b="1" u="sng" dirty="0" smtClean="0">
                <a:solidFill>
                  <a:srgbClr val="00B050"/>
                </a:solidFill>
              </a:rPr>
              <a:t>Educador Espírita</a:t>
            </a:r>
          </a:p>
          <a:p>
            <a:pPr algn="ctr"/>
            <a:r>
              <a:rPr lang="pt-BR" sz="1600" b="1" u="sng" dirty="0" smtClean="0">
                <a:solidFill>
                  <a:srgbClr val="00B050"/>
                </a:solidFill>
              </a:rPr>
              <a:t>CARLOS GOMES DA SILVA</a:t>
            </a:r>
            <a:endParaRPr lang="pt-BR" sz="1600" b="1" u="sng" dirty="0">
              <a:solidFill>
                <a:srgbClr val="00B050"/>
              </a:solidFill>
            </a:endParaRPr>
          </a:p>
        </p:txBody>
      </p:sp>
      <p:graphicFrame>
        <p:nvGraphicFramePr>
          <p:cNvPr id="5" name="object 2"/>
          <p:cNvGraphicFramePr>
            <a:graphicFrameLocks noGrp="1"/>
          </p:cNvGraphicFramePr>
          <p:nvPr>
            <p:extLst>
              <p:ext uri="{D42A27DB-BD31-4B8C-83A1-F6EECF244321}">
                <p14:modId xmlns:p14="http://schemas.microsoft.com/office/powerpoint/2010/main" val="564489487"/>
              </p:ext>
            </p:extLst>
          </p:nvPr>
        </p:nvGraphicFramePr>
        <p:xfrm>
          <a:off x="265433" y="2543051"/>
          <a:ext cx="7018017" cy="7601709"/>
        </p:xfrm>
        <a:graphic>
          <a:graphicData uri="http://schemas.openxmlformats.org/drawingml/2006/table">
            <a:tbl>
              <a:tblPr firstRow="1" bandRow="1">
                <a:tableStyleId>{2D5ABB26-0587-4C30-8999-92F81FD0307C}</a:tableStyleId>
              </a:tblPr>
              <a:tblGrid>
                <a:gridCol w="339725">
                  <a:extLst>
                    <a:ext uri="{9D8B030D-6E8A-4147-A177-3AD203B41FA5}">
                      <a16:colId xmlns:a16="http://schemas.microsoft.com/office/drawing/2014/main" val="20000"/>
                    </a:ext>
                  </a:extLst>
                </a:gridCol>
                <a:gridCol w="3756025">
                  <a:extLst>
                    <a:ext uri="{9D8B030D-6E8A-4147-A177-3AD203B41FA5}">
                      <a16:colId xmlns:a16="http://schemas.microsoft.com/office/drawing/2014/main" val="20001"/>
                    </a:ext>
                  </a:extLst>
                </a:gridCol>
                <a:gridCol w="507364">
                  <a:extLst>
                    <a:ext uri="{9D8B030D-6E8A-4147-A177-3AD203B41FA5}">
                      <a16:colId xmlns:a16="http://schemas.microsoft.com/office/drawing/2014/main" val="20002"/>
                    </a:ext>
                  </a:extLst>
                </a:gridCol>
                <a:gridCol w="767079">
                  <a:extLst>
                    <a:ext uri="{9D8B030D-6E8A-4147-A177-3AD203B41FA5}">
                      <a16:colId xmlns:a16="http://schemas.microsoft.com/office/drawing/2014/main" val="20003"/>
                    </a:ext>
                  </a:extLst>
                </a:gridCol>
                <a:gridCol w="1647824">
                  <a:extLst>
                    <a:ext uri="{9D8B030D-6E8A-4147-A177-3AD203B41FA5}">
                      <a16:colId xmlns:a16="http://schemas.microsoft.com/office/drawing/2014/main" val="20004"/>
                    </a:ext>
                  </a:extLst>
                </a:gridCol>
              </a:tblGrid>
              <a:tr h="278891">
                <a:tc gridSpan="5">
                  <a:txBody>
                    <a:bodyPr/>
                    <a:lstStyle/>
                    <a:p>
                      <a:pPr marL="9525" algn="ctr">
                        <a:lnSpc>
                          <a:spcPct val="100000"/>
                        </a:lnSpc>
                        <a:spcBef>
                          <a:spcPts val="60"/>
                        </a:spcBef>
                      </a:pPr>
                      <a:r>
                        <a:rPr sz="1550" b="1" dirty="0">
                          <a:solidFill>
                            <a:srgbClr val="006FC0"/>
                          </a:solidFill>
                          <a:latin typeface="Liberation Sans Narrow"/>
                          <a:cs typeface="Liberation Sans Narrow"/>
                        </a:rPr>
                        <a:t>Temas </a:t>
                      </a:r>
                      <a:r>
                        <a:rPr sz="1550" b="1" spc="5" dirty="0">
                          <a:solidFill>
                            <a:srgbClr val="006FC0"/>
                          </a:solidFill>
                          <a:latin typeface="Liberation Sans Narrow"/>
                          <a:cs typeface="Liberation Sans Narrow"/>
                        </a:rPr>
                        <a:t>do </a:t>
                      </a:r>
                      <a:r>
                        <a:rPr sz="1550" b="1" dirty="0">
                          <a:solidFill>
                            <a:srgbClr val="006FC0"/>
                          </a:solidFill>
                          <a:latin typeface="Liberation Sans Narrow"/>
                          <a:cs typeface="Liberation Sans Narrow"/>
                        </a:rPr>
                        <a:t>Evangelho de </a:t>
                      </a:r>
                      <a:r>
                        <a:rPr sz="1550" b="1" spc="-5" dirty="0">
                          <a:solidFill>
                            <a:srgbClr val="006FC0"/>
                          </a:solidFill>
                          <a:latin typeface="Liberation Sans Narrow"/>
                          <a:cs typeface="Liberation Sans Narrow"/>
                        </a:rPr>
                        <a:t>preparação: </a:t>
                      </a:r>
                      <a:r>
                        <a:rPr sz="1550" b="1" dirty="0">
                          <a:solidFill>
                            <a:srgbClr val="006FC0"/>
                          </a:solidFill>
                          <a:latin typeface="Liberation Sans Narrow"/>
                          <a:cs typeface="Liberation Sans Narrow"/>
                        </a:rPr>
                        <a:t>1º </a:t>
                      </a:r>
                      <a:r>
                        <a:rPr sz="1550" b="1" spc="5" dirty="0">
                          <a:solidFill>
                            <a:srgbClr val="006FC0"/>
                          </a:solidFill>
                          <a:latin typeface="Liberation Sans Narrow"/>
                          <a:cs typeface="Liberation Sans Narrow"/>
                        </a:rPr>
                        <a:t>SEMESTRE DE</a:t>
                      </a:r>
                      <a:r>
                        <a:rPr sz="1550" b="1" spc="-10" dirty="0">
                          <a:solidFill>
                            <a:srgbClr val="006FC0"/>
                          </a:solidFill>
                          <a:latin typeface="Liberation Sans Narrow"/>
                          <a:cs typeface="Liberation Sans Narrow"/>
                        </a:rPr>
                        <a:t> </a:t>
                      </a:r>
                      <a:r>
                        <a:rPr sz="1550" b="1" spc="-5" dirty="0">
                          <a:solidFill>
                            <a:srgbClr val="006FC0"/>
                          </a:solidFill>
                          <a:latin typeface="Liberation Sans Narrow"/>
                          <a:cs typeface="Liberation Sans Narrow"/>
                        </a:rPr>
                        <a:t>2023</a:t>
                      </a:r>
                      <a:endParaRPr sz="1550">
                        <a:latin typeface="Liberation Sans Narrow"/>
                        <a:cs typeface="Liberation Sans Narrow"/>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9060">
                <a:tc gridSpan="5">
                  <a:txBody>
                    <a:bodyPr/>
                    <a:lstStyle/>
                    <a:p>
                      <a:pPr>
                        <a:lnSpc>
                          <a:spcPct val="100000"/>
                        </a:lnSpc>
                      </a:pPr>
                      <a:endParaRPr sz="500">
                        <a:latin typeface="Times New Roman"/>
                        <a:cs typeface="Times New Roman"/>
                      </a:endParaRPr>
                    </a:p>
                  </a:txBody>
                  <a:tcPr marL="0" marR="0" marT="0" marB="0">
                    <a:lnL w="12700">
                      <a:solidFill>
                        <a:srgbClr val="001F5F"/>
                      </a:solidFill>
                      <a:prstDash val="solid"/>
                    </a:lnL>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11149">
                <a:tc>
                  <a:txBody>
                    <a:bodyPr/>
                    <a:lstStyle/>
                    <a:p>
                      <a:pPr marL="92075">
                        <a:lnSpc>
                          <a:spcPct val="100000"/>
                        </a:lnSpc>
                        <a:spcBef>
                          <a:spcPts val="310"/>
                        </a:spcBef>
                      </a:pPr>
                      <a:r>
                        <a:rPr sz="1400" b="1" spc="-5" dirty="0">
                          <a:latin typeface="Liberation Sans Narrow"/>
                          <a:cs typeface="Liberation Sans Narrow"/>
                        </a:rPr>
                        <a:t>Nº</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270" algn="ctr">
                        <a:lnSpc>
                          <a:spcPct val="100000"/>
                        </a:lnSpc>
                        <a:spcBef>
                          <a:spcPts val="310"/>
                        </a:spcBef>
                      </a:pPr>
                      <a:r>
                        <a:rPr sz="1400" b="1" spc="-10" dirty="0">
                          <a:latin typeface="Liberation Sans Narrow"/>
                          <a:cs typeface="Liberation Sans Narrow"/>
                        </a:rPr>
                        <a:t>TEMAS</a:t>
                      </a:r>
                      <a:endParaRPr sz="1400" dirty="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905" algn="ctr">
                        <a:lnSpc>
                          <a:spcPct val="100000"/>
                        </a:lnSpc>
                        <a:spcBef>
                          <a:spcPts val="310"/>
                        </a:spcBef>
                      </a:pPr>
                      <a:r>
                        <a:rPr sz="1400" b="1" spc="-10" dirty="0">
                          <a:latin typeface="Liberation Sans Narrow"/>
                          <a:cs typeface="Liberation Sans Narrow"/>
                        </a:rPr>
                        <a:t>CAP.</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270" algn="ctr">
                        <a:lnSpc>
                          <a:spcPct val="100000"/>
                        </a:lnSpc>
                        <a:spcBef>
                          <a:spcPts val="310"/>
                        </a:spcBef>
                      </a:pPr>
                      <a:r>
                        <a:rPr sz="1400" b="1" spc="-10" dirty="0">
                          <a:latin typeface="Liberation Sans Narrow"/>
                          <a:cs typeface="Liberation Sans Narrow"/>
                        </a:rPr>
                        <a:t>ITENS</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0795" algn="ctr">
                        <a:lnSpc>
                          <a:spcPct val="100000"/>
                        </a:lnSpc>
                        <a:spcBef>
                          <a:spcPts val="295"/>
                        </a:spcBef>
                      </a:pPr>
                      <a:r>
                        <a:rPr sz="1400" b="1" spc="-5" dirty="0">
                          <a:latin typeface="Liberation Sans Narrow"/>
                          <a:cs typeface="Liberation Sans Narrow"/>
                        </a:rPr>
                        <a:t>DIAS</a:t>
                      </a:r>
                      <a:endParaRPr sz="1400">
                        <a:latin typeface="Liberation Sans Narrow"/>
                        <a:cs typeface="Liberation Sans Narrow"/>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4235">
                <a:tc>
                  <a:txBody>
                    <a:bodyPr/>
                    <a:lstStyle/>
                    <a:p>
                      <a:pPr marL="90170">
                        <a:lnSpc>
                          <a:spcPct val="100000"/>
                        </a:lnSpc>
                        <a:spcBef>
                          <a:spcPts val="395"/>
                        </a:spcBef>
                      </a:pPr>
                      <a:r>
                        <a:rPr sz="1400" b="1" spc="-5" dirty="0">
                          <a:latin typeface="Liberation Sans Narrow"/>
                          <a:cs typeface="Liberation Sans Narrow"/>
                        </a:rPr>
                        <a:t>16</a:t>
                      </a:r>
                      <a:endParaRPr sz="1400" dirty="0">
                        <a:latin typeface="Liberation Sans Narrow"/>
                        <a:cs typeface="Liberation Sans Narrow"/>
                      </a:endParaRPr>
                    </a:p>
                  </a:txBody>
                  <a:tcPr marL="0" marR="0" marT="5016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26670">
                        <a:lnSpc>
                          <a:spcPct val="100000"/>
                        </a:lnSpc>
                        <a:spcBef>
                          <a:spcPts val="395"/>
                        </a:spcBef>
                      </a:pPr>
                      <a:r>
                        <a:rPr sz="1400" b="1" spc="-10" dirty="0">
                          <a:latin typeface="Liberation Sans Narrow"/>
                          <a:cs typeface="Liberation Sans Narrow"/>
                        </a:rPr>
                        <a:t>O ÓBOLO </a:t>
                      </a:r>
                      <a:r>
                        <a:rPr sz="1400" b="1" spc="-5" dirty="0">
                          <a:latin typeface="Liberation Sans Narrow"/>
                          <a:cs typeface="Liberation Sans Narrow"/>
                        </a:rPr>
                        <a:t>DA </a:t>
                      </a:r>
                      <a:r>
                        <a:rPr sz="1400" b="1" spc="-10" dirty="0" smtClean="0">
                          <a:latin typeface="Liberation Sans Narrow"/>
                          <a:cs typeface="Liberation Sans Narrow"/>
                        </a:rPr>
                        <a:t>VIÚVA</a:t>
                      </a:r>
                      <a:endParaRPr lang="pt-BR" sz="1400" b="1" spc="-10" dirty="0" smtClean="0">
                        <a:latin typeface="Liberation Sans Narrow"/>
                        <a:cs typeface="Liberation Sans Narrow"/>
                      </a:endParaRPr>
                    </a:p>
                    <a:p>
                      <a:pPr marL="26670">
                        <a:lnSpc>
                          <a:spcPct val="100000"/>
                        </a:lnSpc>
                        <a:spcBef>
                          <a:spcPts val="395"/>
                        </a:spcBef>
                      </a:pPr>
                      <a:r>
                        <a:rPr lang="pt-BR" sz="1400" b="1" spc="-10" dirty="0" smtClean="0">
                          <a:solidFill>
                            <a:srgbClr val="FF0000"/>
                          </a:solidFill>
                          <a:latin typeface="Liberation Sans Narrow"/>
                          <a:cs typeface="Liberation Sans Narrow"/>
                        </a:rPr>
                        <a:t>PN – 150 – É OMESMO </a:t>
                      </a:r>
                    </a:p>
                    <a:p>
                      <a:pPr marL="26670">
                        <a:lnSpc>
                          <a:spcPct val="100000"/>
                        </a:lnSpc>
                        <a:spcBef>
                          <a:spcPts val="395"/>
                        </a:spcBef>
                      </a:pPr>
                      <a:r>
                        <a:rPr lang="pt-BR" sz="1400" b="1" spc="-10" dirty="0" smtClean="0">
                          <a:solidFill>
                            <a:srgbClr val="FF0000"/>
                          </a:solidFill>
                          <a:latin typeface="Liberation Sans Narrow"/>
                          <a:cs typeface="Liberation Sans Narrow"/>
                        </a:rPr>
                        <a:t>LE –i</a:t>
                      </a:r>
                      <a:r>
                        <a:rPr lang="pt-BR" sz="1400" b="1" spc="-10" baseline="0" dirty="0" smtClean="0">
                          <a:solidFill>
                            <a:srgbClr val="FF0000"/>
                          </a:solidFill>
                          <a:latin typeface="Liberation Sans Narrow"/>
                          <a:cs typeface="Liberation Sans Narrow"/>
                        </a:rPr>
                        <a:t> – As Virtudes e os Vícios  Q. 895</a:t>
                      </a:r>
                    </a:p>
                    <a:p>
                      <a:pPr marL="26670">
                        <a:lnSpc>
                          <a:spcPct val="100000"/>
                        </a:lnSpc>
                        <a:spcBef>
                          <a:spcPts val="395"/>
                        </a:spcBef>
                      </a:pPr>
                      <a:r>
                        <a:rPr lang="pt-BR" sz="1400" b="1" spc="-10" baseline="0" dirty="0" smtClean="0">
                          <a:solidFill>
                            <a:srgbClr val="FF0000"/>
                          </a:solidFill>
                          <a:latin typeface="Liberation Sans Narrow"/>
                          <a:cs typeface="Liberation Sans Narrow"/>
                        </a:rPr>
                        <a:t>LM – Das Sociedades Propriamente Ditas  Q.340</a:t>
                      </a:r>
                      <a:endParaRPr sz="1400" dirty="0">
                        <a:solidFill>
                          <a:srgbClr val="FF0000"/>
                        </a:solidFill>
                        <a:latin typeface="Liberation Sans Narrow"/>
                        <a:cs typeface="Liberation Sans Narrow"/>
                      </a:endParaRPr>
                    </a:p>
                  </a:txBody>
                  <a:tcPr marL="0" marR="0" marT="501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1270" algn="ctr">
                        <a:lnSpc>
                          <a:spcPct val="100000"/>
                        </a:lnSpc>
                        <a:spcBef>
                          <a:spcPts val="395"/>
                        </a:spcBef>
                      </a:pPr>
                      <a:r>
                        <a:rPr sz="1400" b="1" spc="-15" dirty="0">
                          <a:latin typeface="Liberation Sans Narrow"/>
                          <a:cs typeface="Liberation Sans Narrow"/>
                        </a:rPr>
                        <a:t>XIII</a:t>
                      </a:r>
                      <a:endParaRPr sz="1400" dirty="0">
                        <a:latin typeface="Liberation Sans Narrow"/>
                        <a:cs typeface="Liberation Sans Narrow"/>
                      </a:endParaRPr>
                    </a:p>
                  </a:txBody>
                  <a:tcPr marL="0" marR="0" marT="501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635" algn="ctr">
                        <a:lnSpc>
                          <a:spcPct val="100000"/>
                        </a:lnSpc>
                        <a:spcBef>
                          <a:spcPts val="395"/>
                        </a:spcBef>
                      </a:pPr>
                      <a:r>
                        <a:rPr sz="1400" b="1" spc="-5" dirty="0">
                          <a:latin typeface="Liberation Sans Narrow"/>
                          <a:cs typeface="Liberation Sans Narrow"/>
                        </a:rPr>
                        <a:t>5 e</a:t>
                      </a:r>
                      <a:r>
                        <a:rPr sz="1400" b="1" spc="-40" dirty="0">
                          <a:latin typeface="Liberation Sans Narrow"/>
                          <a:cs typeface="Liberation Sans Narrow"/>
                        </a:rPr>
                        <a:t> </a:t>
                      </a:r>
                      <a:r>
                        <a:rPr sz="1400" b="1" spc="-5" dirty="0">
                          <a:latin typeface="Liberation Sans Narrow"/>
                          <a:cs typeface="Liberation Sans Narrow"/>
                        </a:rPr>
                        <a:t>6</a:t>
                      </a:r>
                      <a:endParaRPr sz="1400">
                        <a:latin typeface="Liberation Sans Narrow"/>
                        <a:cs typeface="Liberation Sans Narrow"/>
                      </a:endParaRPr>
                    </a:p>
                  </a:txBody>
                  <a:tcPr marL="0" marR="0" marT="501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9525" algn="ctr">
                        <a:lnSpc>
                          <a:spcPct val="100000"/>
                        </a:lnSpc>
                        <a:spcBef>
                          <a:spcPts val="380"/>
                        </a:spcBef>
                      </a:pPr>
                      <a:r>
                        <a:rPr sz="1400" b="1" spc="-10" dirty="0">
                          <a:latin typeface="Liberation Sans Narrow"/>
                          <a:cs typeface="Liberation Sans Narrow"/>
                        </a:rPr>
                        <a:t>16/04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22/04/2023</a:t>
                      </a:r>
                      <a:endParaRPr sz="1400">
                        <a:latin typeface="Liberation Sans Narrow"/>
                        <a:cs typeface="Liberation Sans Narrow"/>
                      </a:endParaRPr>
                    </a:p>
                  </a:txBody>
                  <a:tcPr marL="0" marR="0" marT="4826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4"/>
                  </a:ext>
                </a:extLst>
              </a:tr>
              <a:tr h="332232">
                <a:tc>
                  <a:txBody>
                    <a:bodyPr/>
                    <a:lstStyle/>
                    <a:p>
                      <a:pPr marL="90170">
                        <a:lnSpc>
                          <a:spcPct val="100000"/>
                        </a:lnSpc>
                        <a:spcBef>
                          <a:spcPts val="395"/>
                        </a:spcBef>
                      </a:pPr>
                      <a:r>
                        <a:rPr sz="1400" b="1" spc="-5" dirty="0">
                          <a:latin typeface="Liberation Sans Narrow"/>
                          <a:cs typeface="Liberation Sans Narrow"/>
                        </a:rPr>
                        <a:t>17</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395"/>
                        </a:spcBef>
                      </a:pPr>
                      <a:r>
                        <a:rPr sz="1400" b="1" spc="-5" dirty="0">
                          <a:latin typeface="Liberation Sans Narrow"/>
                          <a:cs typeface="Liberation Sans Narrow"/>
                        </a:rPr>
                        <a:t>A CARIDADE </a:t>
                      </a:r>
                      <a:r>
                        <a:rPr sz="1400" b="1" spc="-10" dirty="0">
                          <a:latin typeface="Liberation Sans Narrow"/>
                          <a:cs typeface="Liberation Sans Narrow"/>
                        </a:rPr>
                        <a:t>MATERIAL </a:t>
                      </a:r>
                      <a:r>
                        <a:rPr sz="1400" b="1" spc="-5" dirty="0">
                          <a:latin typeface="Liberation Sans Narrow"/>
                          <a:cs typeface="Liberation Sans Narrow"/>
                        </a:rPr>
                        <a:t>E A CARIDADE</a:t>
                      </a:r>
                      <a:r>
                        <a:rPr sz="1400" b="1" spc="-40" dirty="0">
                          <a:latin typeface="Liberation Sans Narrow"/>
                          <a:cs typeface="Liberation Sans Narrow"/>
                        </a:rPr>
                        <a:t> </a:t>
                      </a:r>
                      <a:r>
                        <a:rPr sz="1400" b="1" spc="-10" dirty="0" smtClean="0">
                          <a:latin typeface="Liberation Sans Narrow"/>
                          <a:cs typeface="Liberation Sans Narrow"/>
                        </a:rPr>
                        <a:t>MORAL</a:t>
                      </a:r>
                      <a:endParaRPr lang="pt-BR" sz="1400" b="1" spc="-10" dirty="0" smtClean="0">
                        <a:latin typeface="Liberation Sans Narrow"/>
                        <a:cs typeface="Liberation Sans Narrow"/>
                      </a:endParaRPr>
                    </a:p>
                    <a:p>
                      <a:pPr marL="26670">
                        <a:lnSpc>
                          <a:spcPct val="100000"/>
                        </a:lnSpc>
                        <a:spcBef>
                          <a:spcPts val="395"/>
                        </a:spcBef>
                      </a:pPr>
                      <a:r>
                        <a:rPr lang="pt-BR" sz="1400" b="1" spc="-10" dirty="0" smtClean="0">
                          <a:solidFill>
                            <a:srgbClr val="FF0000"/>
                          </a:solidFill>
                          <a:latin typeface="Liberation Sans Narrow"/>
                          <a:cs typeface="Liberation Sans Narrow"/>
                        </a:rPr>
                        <a:t>PN – 151  – NINGUÉM SE RETIRA </a:t>
                      </a:r>
                    </a:p>
                    <a:p>
                      <a:pPr marL="26670">
                        <a:lnSpc>
                          <a:spcPct val="100000"/>
                        </a:lnSpc>
                        <a:spcBef>
                          <a:spcPts val="395"/>
                        </a:spcBef>
                      </a:pPr>
                      <a:r>
                        <a:rPr lang="pt-BR" sz="1400" b="1" spc="-10" dirty="0" smtClean="0">
                          <a:solidFill>
                            <a:srgbClr val="FF0000"/>
                          </a:solidFill>
                          <a:latin typeface="Liberation Sans Narrow"/>
                          <a:cs typeface="Liberation Sans Narrow"/>
                        </a:rPr>
                        <a:t>LE – I</a:t>
                      </a:r>
                      <a:r>
                        <a:rPr lang="pt-BR" sz="1400" b="1" spc="-10" baseline="0" dirty="0" smtClean="0">
                          <a:solidFill>
                            <a:srgbClr val="FF0000"/>
                          </a:solidFill>
                          <a:latin typeface="Liberation Sans Narrow"/>
                          <a:cs typeface="Liberation Sans Narrow"/>
                        </a:rPr>
                        <a:t> – As Virtudes e os Vícios  Q.896</a:t>
                      </a:r>
                    </a:p>
                    <a:p>
                      <a:pPr marL="26670">
                        <a:lnSpc>
                          <a:spcPct val="100000"/>
                        </a:lnSpc>
                        <a:spcBef>
                          <a:spcPts val="395"/>
                        </a:spcBef>
                      </a:pPr>
                      <a:r>
                        <a:rPr lang="pt-BR" sz="1400" b="1" spc="-10" baseline="0" dirty="0" smtClean="0">
                          <a:solidFill>
                            <a:srgbClr val="FF0000"/>
                          </a:solidFill>
                          <a:latin typeface="Liberation Sans Narrow"/>
                          <a:cs typeface="Liberation Sans Narrow"/>
                        </a:rPr>
                        <a:t>LM – Das Sociedades Propriamente Ditas </a:t>
                      </a:r>
                    </a:p>
                    <a:p>
                      <a:pPr marL="26670">
                        <a:lnSpc>
                          <a:spcPct val="100000"/>
                        </a:lnSpc>
                        <a:spcBef>
                          <a:spcPts val="395"/>
                        </a:spcBef>
                      </a:pPr>
                      <a:r>
                        <a:rPr lang="pt-BR" sz="1400" b="1" spc="-10" baseline="0" dirty="0" smtClean="0">
                          <a:solidFill>
                            <a:srgbClr val="FF0000"/>
                          </a:solidFill>
                          <a:latin typeface="Liberation Sans Narrow"/>
                          <a:cs typeface="Liberation Sans Narrow"/>
                        </a:rPr>
                        <a:t>Q. 341</a:t>
                      </a:r>
                      <a:endParaRPr sz="1400" dirty="0">
                        <a:solidFill>
                          <a:srgbClr val="FF0000"/>
                        </a:solidFill>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95"/>
                        </a:spcBef>
                      </a:pPr>
                      <a:r>
                        <a:rPr sz="1400" b="1" spc="-15" dirty="0">
                          <a:latin typeface="Liberation Sans Narrow"/>
                          <a:cs typeface="Liberation Sans Narrow"/>
                        </a:rPr>
                        <a:t>XIII</a:t>
                      </a:r>
                      <a:endParaRPr sz="1400" dirty="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395"/>
                        </a:spcBef>
                      </a:pPr>
                      <a:r>
                        <a:rPr sz="1400" b="1" spc="-5" dirty="0">
                          <a:latin typeface="Liberation Sans Narrow"/>
                          <a:cs typeface="Liberation Sans Narrow"/>
                        </a:rPr>
                        <a:t>9 e</a:t>
                      </a:r>
                      <a:r>
                        <a:rPr sz="1400" b="1" spc="-45" dirty="0">
                          <a:latin typeface="Liberation Sans Narrow"/>
                          <a:cs typeface="Liberation Sans Narrow"/>
                        </a:rPr>
                        <a:t> </a:t>
                      </a:r>
                      <a:r>
                        <a:rPr sz="1400" b="1" spc="-10" dirty="0">
                          <a:latin typeface="Liberation Sans Narrow"/>
                          <a:cs typeface="Liberation Sans Narrow"/>
                        </a:rPr>
                        <a:t>10</a:t>
                      </a:r>
                      <a:endParaRPr sz="1400">
                        <a:latin typeface="Liberation Sans Narrow"/>
                        <a:cs typeface="Liberation Sans Narrow"/>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380"/>
                        </a:spcBef>
                      </a:pPr>
                      <a:r>
                        <a:rPr sz="1400" b="1" spc="-10" dirty="0">
                          <a:latin typeface="Liberation Sans Narrow"/>
                          <a:cs typeface="Liberation Sans Narrow"/>
                        </a:rPr>
                        <a:t>23/04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29/04/2023</a:t>
                      </a:r>
                      <a:endParaRPr sz="1400" dirty="0">
                        <a:latin typeface="Liberation Sans Narrow"/>
                        <a:cs typeface="Liberation Sans Narrow"/>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574548">
                <a:tc>
                  <a:txBody>
                    <a:bodyPr/>
                    <a:lstStyle/>
                    <a:p>
                      <a:pPr marL="90170">
                        <a:lnSpc>
                          <a:spcPct val="100000"/>
                        </a:lnSpc>
                        <a:spcBef>
                          <a:spcPts val="509"/>
                        </a:spcBef>
                      </a:pPr>
                      <a:r>
                        <a:rPr sz="1400" b="1" spc="-5" dirty="0">
                          <a:latin typeface="Liberation Sans Narrow"/>
                          <a:cs typeface="Liberation Sans Narrow"/>
                        </a:rPr>
                        <a:t>18</a:t>
                      </a:r>
                      <a:endParaRPr sz="1400" dirty="0">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509"/>
                        </a:spcBef>
                      </a:pPr>
                      <a:r>
                        <a:rPr sz="1400" b="1" spc="-5" dirty="0">
                          <a:latin typeface="Liberation Sans Narrow"/>
                          <a:cs typeface="Liberation Sans Narrow"/>
                        </a:rPr>
                        <a:t>HONRA A </a:t>
                      </a:r>
                      <a:r>
                        <a:rPr sz="1400" b="1" spc="-10" dirty="0">
                          <a:latin typeface="Liberation Sans Narrow"/>
                          <a:cs typeface="Liberation Sans Narrow"/>
                        </a:rPr>
                        <a:t>TEU PAI </a:t>
                      </a:r>
                      <a:r>
                        <a:rPr sz="1400" b="1" spc="-5" dirty="0">
                          <a:latin typeface="Liberation Sans Narrow"/>
                          <a:cs typeface="Liberation Sans Narrow"/>
                        </a:rPr>
                        <a:t>E TUA</a:t>
                      </a:r>
                      <a:r>
                        <a:rPr sz="1400" b="1" spc="-20" dirty="0">
                          <a:latin typeface="Liberation Sans Narrow"/>
                          <a:cs typeface="Liberation Sans Narrow"/>
                        </a:rPr>
                        <a:t> </a:t>
                      </a:r>
                      <a:r>
                        <a:rPr sz="1400" b="1" spc="-10" dirty="0" smtClean="0">
                          <a:latin typeface="Liberation Sans Narrow"/>
                          <a:cs typeface="Liberation Sans Narrow"/>
                        </a:rPr>
                        <a:t>MÃE</a:t>
                      </a:r>
                      <a:endParaRPr lang="pt-BR" sz="1400" b="1" spc="-10" dirty="0" smtClean="0">
                        <a:latin typeface="Liberation Sans Narrow"/>
                        <a:cs typeface="Liberation Sans Narrow"/>
                      </a:endParaRPr>
                    </a:p>
                    <a:p>
                      <a:pPr marL="26670">
                        <a:lnSpc>
                          <a:spcPct val="100000"/>
                        </a:lnSpc>
                        <a:spcBef>
                          <a:spcPts val="509"/>
                        </a:spcBef>
                      </a:pPr>
                      <a:r>
                        <a:rPr lang="pt-BR" sz="1400" b="1" spc="-10" dirty="0" smtClean="0">
                          <a:solidFill>
                            <a:srgbClr val="FF0000"/>
                          </a:solidFill>
                          <a:latin typeface="Liberation Sans Narrow"/>
                          <a:cs typeface="Liberation Sans Narrow"/>
                        </a:rPr>
                        <a:t>PN</a:t>
                      </a:r>
                      <a:r>
                        <a:rPr lang="pt-BR" sz="1400" b="1" spc="-10" baseline="0" dirty="0" smtClean="0">
                          <a:solidFill>
                            <a:srgbClr val="FF0000"/>
                          </a:solidFill>
                          <a:latin typeface="Liberation Sans Narrow"/>
                          <a:cs typeface="Liberation Sans Narrow"/>
                        </a:rPr>
                        <a:t> – 152 – DE QUE MO NÃO TROPECEMOS</a:t>
                      </a:r>
                    </a:p>
                    <a:p>
                      <a:pPr marL="26670">
                        <a:lnSpc>
                          <a:spcPct val="100000"/>
                        </a:lnSpc>
                        <a:spcBef>
                          <a:spcPts val="509"/>
                        </a:spcBef>
                      </a:pPr>
                      <a:r>
                        <a:rPr lang="pt-BR" sz="1400" b="1" spc="-10" baseline="0" dirty="0" smtClean="0">
                          <a:solidFill>
                            <a:srgbClr val="FF0000"/>
                          </a:solidFill>
                          <a:latin typeface="Liberation Sans Narrow"/>
                          <a:cs typeface="Liberation Sans Narrow"/>
                        </a:rPr>
                        <a:t>LE – I – As Virtudes e os Vícios  Q.897</a:t>
                      </a:r>
                    </a:p>
                    <a:p>
                      <a:pPr marL="26670">
                        <a:lnSpc>
                          <a:spcPct val="100000"/>
                        </a:lnSpc>
                        <a:spcBef>
                          <a:spcPts val="509"/>
                        </a:spcBef>
                      </a:pPr>
                      <a:r>
                        <a:rPr lang="pt-BR" sz="1400" b="1" spc="-10" baseline="0" dirty="0" smtClean="0">
                          <a:solidFill>
                            <a:srgbClr val="FF0000"/>
                          </a:solidFill>
                          <a:latin typeface="Liberation Sans Narrow"/>
                          <a:cs typeface="Liberation Sans Narrow"/>
                        </a:rPr>
                        <a:t>LM – Das Sociedades Propriamente Ditas </a:t>
                      </a:r>
                    </a:p>
                    <a:p>
                      <a:pPr marL="26670">
                        <a:lnSpc>
                          <a:spcPct val="100000"/>
                        </a:lnSpc>
                        <a:spcBef>
                          <a:spcPts val="509"/>
                        </a:spcBef>
                      </a:pPr>
                      <a:r>
                        <a:rPr lang="pt-BR" sz="1400" b="1" spc="-10" baseline="0" dirty="0" smtClean="0">
                          <a:solidFill>
                            <a:srgbClr val="FF0000"/>
                          </a:solidFill>
                          <a:latin typeface="Liberation Sans Narrow"/>
                          <a:cs typeface="Liberation Sans Narrow"/>
                        </a:rPr>
                        <a:t>Q. 342 </a:t>
                      </a:r>
                      <a:endParaRPr sz="1400" dirty="0">
                        <a:solidFill>
                          <a:srgbClr val="FF0000"/>
                        </a:solidFill>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509"/>
                        </a:spcBef>
                      </a:pPr>
                      <a:r>
                        <a:rPr sz="1400" b="1" spc="-15" dirty="0">
                          <a:latin typeface="Liberation Sans Narrow"/>
                          <a:cs typeface="Liberation Sans Narrow"/>
                        </a:rPr>
                        <a:t>XIV</a:t>
                      </a:r>
                      <a:endParaRPr sz="1400" dirty="0">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509"/>
                        </a:spcBef>
                      </a:pPr>
                      <a:r>
                        <a:rPr sz="1400" b="1" spc="-5" dirty="0">
                          <a:latin typeface="Liberation Sans Narrow"/>
                          <a:cs typeface="Liberation Sans Narrow"/>
                        </a:rPr>
                        <a:t>1 a</a:t>
                      </a:r>
                      <a:r>
                        <a:rPr sz="1400" b="1" spc="-40" dirty="0">
                          <a:latin typeface="Liberation Sans Narrow"/>
                          <a:cs typeface="Liberation Sans Narrow"/>
                        </a:rPr>
                        <a:t> </a:t>
                      </a:r>
                      <a:r>
                        <a:rPr sz="1400" b="1" spc="-5" dirty="0">
                          <a:latin typeface="Liberation Sans Narrow"/>
                          <a:cs typeface="Liberation Sans Narrow"/>
                        </a:rPr>
                        <a:t>4</a:t>
                      </a:r>
                      <a:endParaRPr sz="1400">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500"/>
                        </a:spcBef>
                      </a:pPr>
                      <a:r>
                        <a:rPr sz="1400" b="1" spc="-10" dirty="0">
                          <a:latin typeface="Liberation Sans Narrow"/>
                          <a:cs typeface="Liberation Sans Narrow"/>
                        </a:rPr>
                        <a:t>30/04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06/05/2023</a:t>
                      </a:r>
                      <a:endParaRPr sz="1400">
                        <a:latin typeface="Liberation Sans Narrow"/>
                        <a:cs typeface="Liberation Sans Narrow"/>
                      </a:endParaRP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332232">
                <a:tc>
                  <a:txBody>
                    <a:bodyPr/>
                    <a:lstStyle/>
                    <a:p>
                      <a:pPr marL="90170">
                        <a:lnSpc>
                          <a:spcPct val="100000"/>
                        </a:lnSpc>
                        <a:spcBef>
                          <a:spcPts val="550"/>
                        </a:spcBef>
                      </a:pPr>
                      <a:r>
                        <a:rPr sz="1400" b="1" spc="-5" dirty="0">
                          <a:latin typeface="Liberation Sans Narrow"/>
                          <a:cs typeface="Liberation Sans Narrow"/>
                        </a:rPr>
                        <a:t>19</a:t>
                      </a:r>
                      <a:endParaRPr sz="1400" dirty="0">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ts val="1390"/>
                        </a:lnSpc>
                      </a:pPr>
                      <a:r>
                        <a:rPr sz="1400" b="1" spc="-10" dirty="0">
                          <a:latin typeface="Liberation Sans Narrow"/>
                          <a:cs typeface="Liberation Sans Narrow"/>
                        </a:rPr>
                        <a:t>SEMANA </a:t>
                      </a:r>
                      <a:r>
                        <a:rPr sz="1400" b="1" spc="-5" dirty="0">
                          <a:latin typeface="Liberation Sans Narrow"/>
                          <a:cs typeface="Liberation Sans Narrow"/>
                        </a:rPr>
                        <a:t>DA </a:t>
                      </a:r>
                      <a:r>
                        <a:rPr sz="1400" b="1" spc="-10" dirty="0">
                          <a:latin typeface="Liberation Sans Narrow"/>
                          <a:cs typeface="Liberation Sans Narrow"/>
                        </a:rPr>
                        <a:t>FAMÍLIA </a:t>
                      </a:r>
                      <a:r>
                        <a:rPr sz="1400" b="1" spc="-5" dirty="0">
                          <a:latin typeface="Liberation Sans Narrow"/>
                          <a:cs typeface="Liberation Sans Narrow"/>
                        </a:rPr>
                        <a:t>- </a:t>
                      </a:r>
                      <a:r>
                        <a:rPr sz="1400" b="1" spc="-10" dirty="0">
                          <a:latin typeface="Liberation Sans Narrow"/>
                          <a:cs typeface="Liberation Sans Narrow"/>
                        </a:rPr>
                        <a:t>"VISÃO ESPÍRITA</a:t>
                      </a:r>
                      <a:r>
                        <a:rPr sz="1400" b="1" spc="-15" dirty="0">
                          <a:latin typeface="Liberation Sans Narrow"/>
                          <a:cs typeface="Liberation Sans Narrow"/>
                        </a:rPr>
                        <a:t> </a:t>
                      </a:r>
                      <a:r>
                        <a:rPr sz="1400" b="1" spc="-5" dirty="0" smtClean="0">
                          <a:latin typeface="Liberation Sans Narrow"/>
                          <a:cs typeface="Liberation Sans Narrow"/>
                        </a:rPr>
                        <a:t>DE</a:t>
                      </a:r>
                      <a:r>
                        <a:rPr lang="pt-BR" sz="1400" b="1" spc="-5" dirty="0" smtClean="0">
                          <a:latin typeface="Liberation Sans Narrow"/>
                          <a:cs typeface="Liberation Sans Narrow"/>
                        </a:rPr>
                        <a:t>   </a:t>
                      </a:r>
                      <a:r>
                        <a:rPr sz="1400" b="1" spc="-10" dirty="0" smtClean="0">
                          <a:latin typeface="Liberation Sans Narrow"/>
                          <a:cs typeface="Liberation Sans Narrow"/>
                        </a:rPr>
                        <a:t>FAMÍLIA"</a:t>
                      </a:r>
                      <a:endParaRPr lang="pt-BR" sz="1400" b="1" spc="-10" dirty="0" smtClean="0">
                        <a:latin typeface="Liberation Sans Narrow"/>
                        <a:cs typeface="Liberation Sans Narrow"/>
                      </a:endParaRPr>
                    </a:p>
                    <a:p>
                      <a:pPr marL="26670">
                        <a:lnSpc>
                          <a:spcPts val="1390"/>
                        </a:lnSpc>
                      </a:pPr>
                      <a:r>
                        <a:rPr lang="pt-BR" sz="1400" b="1" spc="-10" dirty="0" smtClean="0">
                          <a:solidFill>
                            <a:srgbClr val="FF0000"/>
                          </a:solidFill>
                          <a:latin typeface="Liberation Sans Narrow"/>
                          <a:cs typeface="Liberation Sans Narrow"/>
                        </a:rPr>
                        <a:t>PN – 153 -48 – CEIFEIROS</a:t>
                      </a:r>
                    </a:p>
                    <a:p>
                      <a:pPr marL="26670">
                        <a:lnSpc>
                          <a:spcPts val="1390"/>
                        </a:lnSpc>
                      </a:pPr>
                      <a:r>
                        <a:rPr lang="pt-BR" sz="1400" b="1" spc="-10" dirty="0" smtClean="0">
                          <a:solidFill>
                            <a:srgbClr val="FF0000"/>
                          </a:solidFill>
                          <a:latin typeface="Liberation Sans Narrow"/>
                          <a:cs typeface="Liberation Sans Narrow"/>
                        </a:rPr>
                        <a:t>LE – As</a:t>
                      </a:r>
                      <a:r>
                        <a:rPr lang="pt-BR" sz="1400" b="1" spc="-10" baseline="0" dirty="0" smtClean="0">
                          <a:solidFill>
                            <a:srgbClr val="FF0000"/>
                          </a:solidFill>
                          <a:latin typeface="Liberation Sans Narrow"/>
                          <a:cs typeface="Liberation Sans Narrow"/>
                        </a:rPr>
                        <a:t> Virtudes e os Vícios Q. 897ª</a:t>
                      </a:r>
                      <a:endParaRPr lang="pt-BR" sz="1400" b="1" spc="-10" dirty="0" smtClean="0">
                        <a:solidFill>
                          <a:srgbClr val="FF0000"/>
                        </a:solidFill>
                        <a:latin typeface="Liberation Sans Narrow"/>
                        <a:cs typeface="Liberation Sans Narrow"/>
                      </a:endParaRPr>
                    </a:p>
                    <a:p>
                      <a:pPr marL="26670">
                        <a:lnSpc>
                          <a:spcPts val="1390"/>
                        </a:lnSpc>
                      </a:pPr>
                      <a:r>
                        <a:rPr lang="pt-BR" sz="1400" b="1" spc="-10" dirty="0" smtClean="0">
                          <a:solidFill>
                            <a:srgbClr val="FF0000"/>
                          </a:solidFill>
                          <a:latin typeface="Liberation Sans Narrow"/>
                          <a:cs typeface="Liberation Sans Narrow"/>
                        </a:rPr>
                        <a:t>LM – Assuntos de Estudo – Q.343 </a:t>
                      </a:r>
                    </a:p>
                    <a:p>
                      <a:pPr marL="26670">
                        <a:lnSpc>
                          <a:spcPts val="1390"/>
                        </a:lnSpc>
                      </a:pPr>
                      <a:r>
                        <a:rPr lang="pt-BR" sz="1400" b="1" spc="-10" dirty="0" smtClean="0">
                          <a:solidFill>
                            <a:srgbClr val="FF0000"/>
                          </a:solidFill>
                          <a:latin typeface="Liberation Sans Narrow"/>
                          <a:cs typeface="Liberation Sans Narrow"/>
                        </a:rPr>
                        <a:t>EPAE</a:t>
                      </a:r>
                      <a:endParaRPr sz="1400" dirty="0">
                        <a:solidFill>
                          <a:srgbClr val="FF0000"/>
                        </a:solidFill>
                        <a:latin typeface="Liberation Sans Narrow"/>
                        <a:cs typeface="Liberation Sans Narrow"/>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550"/>
                        </a:spcBef>
                      </a:pPr>
                      <a:r>
                        <a:rPr sz="1400" b="1" spc="-5" dirty="0">
                          <a:latin typeface="Liberation Sans Narrow"/>
                          <a:cs typeface="Liberation Sans Narrow"/>
                        </a:rPr>
                        <a:t>**</a:t>
                      </a:r>
                      <a:endParaRPr sz="1400" dirty="0">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550"/>
                        </a:spcBef>
                      </a:pPr>
                      <a:r>
                        <a:rPr sz="1400" b="1" spc="-5" dirty="0">
                          <a:latin typeface="Liberation Sans Narrow"/>
                          <a:cs typeface="Liberation Sans Narrow"/>
                        </a:rPr>
                        <a:t>**</a:t>
                      </a:r>
                      <a:endParaRPr sz="1400">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535"/>
                        </a:spcBef>
                      </a:pPr>
                      <a:r>
                        <a:rPr sz="1400" b="1" spc="-10" dirty="0">
                          <a:latin typeface="Liberation Sans Narrow"/>
                          <a:cs typeface="Liberation Sans Narrow"/>
                        </a:rPr>
                        <a:t>07/05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13/05/2023</a:t>
                      </a:r>
                      <a:endParaRPr sz="1400" dirty="0">
                        <a:latin typeface="Liberation Sans Narrow"/>
                        <a:cs typeface="Liberation Sans Narrow"/>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352424">
                <a:tc>
                  <a:txBody>
                    <a:bodyPr/>
                    <a:lstStyle/>
                    <a:p>
                      <a:pPr marL="90170">
                        <a:lnSpc>
                          <a:spcPct val="100000"/>
                        </a:lnSpc>
                        <a:spcBef>
                          <a:spcPts val="570"/>
                        </a:spcBef>
                      </a:pPr>
                      <a:r>
                        <a:rPr sz="1400" b="1" spc="-5" dirty="0">
                          <a:latin typeface="Liberation Sans Narrow"/>
                          <a:cs typeface="Liberation Sans Narrow"/>
                        </a:rPr>
                        <a:t>20</a:t>
                      </a:r>
                      <a:endParaRPr sz="1400" dirty="0">
                        <a:latin typeface="Liberation Sans Narrow"/>
                        <a:cs typeface="Liberation Sans Narrow"/>
                      </a:endParaRPr>
                    </a:p>
                  </a:txBody>
                  <a:tcPr marL="0" marR="0" marT="723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570"/>
                        </a:spcBef>
                      </a:pPr>
                      <a:r>
                        <a:rPr sz="1400" b="1" spc="-10" dirty="0">
                          <a:latin typeface="Liberation Sans Narrow"/>
                          <a:cs typeface="Liberation Sans Narrow"/>
                        </a:rPr>
                        <a:t>PARENTESCO CORPORAL </a:t>
                      </a:r>
                      <a:r>
                        <a:rPr sz="1400" b="1" spc="-5" dirty="0">
                          <a:latin typeface="Liberation Sans Narrow"/>
                          <a:cs typeface="Liberation Sans Narrow"/>
                        </a:rPr>
                        <a:t>E</a:t>
                      </a:r>
                      <a:r>
                        <a:rPr sz="1400" b="1" spc="-15" dirty="0">
                          <a:latin typeface="Liberation Sans Narrow"/>
                          <a:cs typeface="Liberation Sans Narrow"/>
                        </a:rPr>
                        <a:t> </a:t>
                      </a:r>
                      <a:r>
                        <a:rPr sz="1400" b="1" spc="-10" dirty="0" smtClean="0">
                          <a:latin typeface="Liberation Sans Narrow"/>
                          <a:cs typeface="Liberation Sans Narrow"/>
                        </a:rPr>
                        <a:t>ESPIRITUAL</a:t>
                      </a:r>
                      <a:endParaRPr lang="pt-BR" sz="1400" b="1" spc="-10" dirty="0" smtClean="0">
                        <a:latin typeface="Liberation Sans Narrow"/>
                        <a:cs typeface="Liberation Sans Narrow"/>
                      </a:endParaRPr>
                    </a:p>
                    <a:p>
                      <a:pPr marL="26670">
                        <a:lnSpc>
                          <a:spcPct val="100000"/>
                        </a:lnSpc>
                        <a:spcBef>
                          <a:spcPts val="570"/>
                        </a:spcBef>
                      </a:pPr>
                      <a:r>
                        <a:rPr lang="pt-BR" sz="1400" b="1" spc="-10" dirty="0" smtClean="0">
                          <a:solidFill>
                            <a:srgbClr val="FF0000"/>
                          </a:solidFill>
                          <a:latin typeface="Liberation Sans Narrow"/>
                          <a:cs typeface="Liberation Sans Narrow"/>
                        </a:rPr>
                        <a:t>PN – 154 – OS CONTRÁRIOS </a:t>
                      </a:r>
                    </a:p>
                    <a:p>
                      <a:pPr marL="26670">
                        <a:lnSpc>
                          <a:spcPct val="100000"/>
                        </a:lnSpc>
                        <a:spcBef>
                          <a:spcPts val="570"/>
                        </a:spcBef>
                      </a:pPr>
                      <a:r>
                        <a:rPr lang="pt-BR" sz="1400" b="1" spc="-10" dirty="0" smtClean="0">
                          <a:solidFill>
                            <a:srgbClr val="FF0000"/>
                          </a:solidFill>
                          <a:latin typeface="Liberation Sans Narrow"/>
                          <a:cs typeface="Liberation Sans Narrow"/>
                        </a:rPr>
                        <a:t>LE – i – As Virtudes e os Vícios – Citação ao item  Q.894</a:t>
                      </a:r>
                    </a:p>
                    <a:p>
                      <a:pPr marL="26670">
                        <a:lnSpc>
                          <a:spcPct val="100000"/>
                        </a:lnSpc>
                        <a:spcBef>
                          <a:spcPts val="570"/>
                        </a:spcBef>
                      </a:pPr>
                      <a:r>
                        <a:rPr lang="pt-BR" sz="1400" b="1" spc="-10" dirty="0" smtClean="0">
                          <a:solidFill>
                            <a:srgbClr val="FF0000"/>
                          </a:solidFill>
                          <a:latin typeface="Liberation Sans Narrow"/>
                          <a:cs typeface="Liberation Sans Narrow"/>
                        </a:rPr>
                        <a:t>LM – Assuntos</a:t>
                      </a:r>
                      <a:r>
                        <a:rPr lang="pt-BR" sz="1400" b="1" spc="-10" baseline="0" dirty="0" smtClean="0">
                          <a:solidFill>
                            <a:srgbClr val="FF0000"/>
                          </a:solidFill>
                          <a:latin typeface="Liberation Sans Narrow"/>
                          <a:cs typeface="Liberation Sans Narrow"/>
                        </a:rPr>
                        <a:t> de Estudo Q. 344</a:t>
                      </a:r>
                      <a:endParaRPr lang="pt-BR" sz="1400" b="1" spc="-10" dirty="0" smtClean="0">
                        <a:solidFill>
                          <a:srgbClr val="FF0000"/>
                        </a:solidFill>
                        <a:latin typeface="Liberation Sans Narrow"/>
                        <a:cs typeface="Liberation Sans Narrow"/>
                      </a:endParaRPr>
                    </a:p>
                    <a:p>
                      <a:pPr marL="26670">
                        <a:lnSpc>
                          <a:spcPct val="100000"/>
                        </a:lnSpc>
                        <a:spcBef>
                          <a:spcPts val="570"/>
                        </a:spcBef>
                      </a:pPr>
                      <a:r>
                        <a:rPr lang="pt-BR" sz="1400" b="1" spc="-10" dirty="0" smtClean="0">
                          <a:solidFill>
                            <a:srgbClr val="FF0000"/>
                          </a:solidFill>
                          <a:latin typeface="Liberation Sans Narrow"/>
                          <a:cs typeface="Liberation Sans Narrow"/>
                        </a:rPr>
                        <a:t>EPAE- </a:t>
                      </a:r>
                      <a:endParaRPr sz="1400" dirty="0">
                        <a:solidFill>
                          <a:srgbClr val="FF0000"/>
                        </a:solidFill>
                        <a:latin typeface="Liberation Sans Narrow"/>
                        <a:cs typeface="Liberation Sans Narrow"/>
                      </a:endParaRPr>
                    </a:p>
                  </a:txBody>
                  <a:tcPr marL="0" marR="0" marT="723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570"/>
                        </a:spcBef>
                      </a:pPr>
                      <a:r>
                        <a:rPr sz="1400" b="1" spc="-15" dirty="0">
                          <a:latin typeface="Liberation Sans Narrow"/>
                          <a:cs typeface="Liberation Sans Narrow"/>
                        </a:rPr>
                        <a:t>XIV</a:t>
                      </a:r>
                      <a:endParaRPr sz="1400">
                        <a:latin typeface="Liberation Sans Narrow"/>
                        <a:cs typeface="Liberation Sans Narrow"/>
                      </a:endParaRPr>
                    </a:p>
                  </a:txBody>
                  <a:tcPr marL="0" marR="0" marT="723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570"/>
                        </a:spcBef>
                      </a:pPr>
                      <a:r>
                        <a:rPr sz="1400" b="1" dirty="0">
                          <a:latin typeface="Liberation Sans Narrow"/>
                          <a:cs typeface="Liberation Sans Narrow"/>
                        </a:rPr>
                        <a:t>8</a:t>
                      </a:r>
                      <a:endParaRPr sz="1400">
                        <a:latin typeface="Liberation Sans Narrow"/>
                        <a:cs typeface="Liberation Sans Narrow"/>
                      </a:endParaRPr>
                    </a:p>
                  </a:txBody>
                  <a:tcPr marL="0" marR="0" marT="723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560"/>
                        </a:spcBef>
                      </a:pPr>
                      <a:r>
                        <a:rPr sz="1400" b="1" spc="-10" dirty="0">
                          <a:latin typeface="Liberation Sans Narrow"/>
                          <a:cs typeface="Liberation Sans Narrow"/>
                        </a:rPr>
                        <a:t>14/05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20/05/2023</a:t>
                      </a:r>
                      <a:endParaRPr sz="1400" dirty="0">
                        <a:latin typeface="Liberation Sans Narrow"/>
                        <a:cs typeface="Liberation Sans Narrow"/>
                      </a:endParaRPr>
                    </a:p>
                  </a:txBody>
                  <a:tcPr marL="0" marR="0" marT="711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314505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349250" y="1079500"/>
            <a:ext cx="6934200" cy="1447800"/>
          </a:xfrm>
          <a:prstGeom prst="rect">
            <a:avLst/>
          </a:prstGeom>
        </p:spPr>
      </p:pic>
      <p:sp>
        <p:nvSpPr>
          <p:cNvPr id="3" name="Retângulo 2"/>
          <p:cNvSpPr/>
          <p:nvPr/>
        </p:nvSpPr>
        <p:spPr>
          <a:xfrm>
            <a:off x="349250" y="317500"/>
            <a:ext cx="6934200" cy="615553"/>
          </a:xfrm>
          <a:prstGeom prst="rect">
            <a:avLst/>
          </a:prstGeom>
        </p:spPr>
        <p:txBody>
          <a:bodyPr wrap="square">
            <a:spAutoFit/>
          </a:bodyPr>
          <a:lstStyle/>
          <a:p>
            <a:endParaRPr lang="pt-BR" dirty="0"/>
          </a:p>
          <a:p>
            <a:pPr algn="ctr"/>
            <a:r>
              <a:rPr lang="pt-BR" sz="1600" b="1" i="1" u="sng" dirty="0">
                <a:solidFill>
                  <a:srgbClr val="FF0000"/>
                </a:solidFill>
              </a:rPr>
              <a:t>ATIVIDADES  A E K I   -   PARA </a:t>
            </a:r>
            <a:r>
              <a:rPr lang="pt-BR" sz="1600" b="1" i="1" u="sng" dirty="0" smtClean="0">
                <a:solidFill>
                  <a:srgbClr val="FF0000"/>
                </a:solidFill>
              </a:rPr>
              <a:t>1.º Sem</a:t>
            </a:r>
            <a:r>
              <a:rPr lang="pt-BR" sz="1600" b="1" i="1" u="sng" dirty="0">
                <a:solidFill>
                  <a:srgbClr val="FF0000"/>
                </a:solidFill>
              </a:rPr>
              <a:t>. De </a:t>
            </a:r>
            <a:r>
              <a:rPr lang="pt-BR" sz="1600" b="1" i="1" u="sng" dirty="0" smtClean="0">
                <a:solidFill>
                  <a:srgbClr val="FF0000"/>
                </a:solidFill>
              </a:rPr>
              <a:t>2023, com </a:t>
            </a:r>
            <a:r>
              <a:rPr lang="pt-BR" sz="1600" b="1" i="1" u="sng" dirty="0">
                <a:solidFill>
                  <a:srgbClr val="FF0000"/>
                </a:solidFill>
              </a:rPr>
              <a:t>possíveis Mudanças</a:t>
            </a:r>
          </a:p>
        </p:txBody>
      </p:sp>
      <p:sp>
        <p:nvSpPr>
          <p:cNvPr id="4" name="CaixaDeTexto 3"/>
          <p:cNvSpPr txBox="1"/>
          <p:nvPr/>
        </p:nvSpPr>
        <p:spPr>
          <a:xfrm>
            <a:off x="4813300" y="1028125"/>
            <a:ext cx="2679700" cy="584775"/>
          </a:xfrm>
          <a:prstGeom prst="rect">
            <a:avLst/>
          </a:prstGeom>
          <a:noFill/>
        </p:spPr>
        <p:txBody>
          <a:bodyPr wrap="square" rtlCol="0">
            <a:spAutoFit/>
          </a:bodyPr>
          <a:lstStyle/>
          <a:p>
            <a:pPr algn="ctr"/>
            <a:r>
              <a:rPr lang="pt-BR" sz="1600" b="1" u="sng" dirty="0" smtClean="0">
                <a:solidFill>
                  <a:srgbClr val="00B050"/>
                </a:solidFill>
              </a:rPr>
              <a:t>Educador Espírita</a:t>
            </a:r>
          </a:p>
          <a:p>
            <a:pPr algn="ctr"/>
            <a:r>
              <a:rPr lang="pt-BR" sz="1600" b="1" u="sng" dirty="0" smtClean="0">
                <a:solidFill>
                  <a:srgbClr val="00B050"/>
                </a:solidFill>
              </a:rPr>
              <a:t>CARLOS GOMES DA SILVA</a:t>
            </a:r>
            <a:endParaRPr lang="pt-BR" sz="1600" b="1" u="sng" dirty="0">
              <a:solidFill>
                <a:srgbClr val="00B050"/>
              </a:solidFill>
            </a:endParaRPr>
          </a:p>
        </p:txBody>
      </p:sp>
      <p:graphicFrame>
        <p:nvGraphicFramePr>
          <p:cNvPr id="5" name="object 2"/>
          <p:cNvGraphicFramePr>
            <a:graphicFrameLocks noGrp="1"/>
          </p:cNvGraphicFramePr>
          <p:nvPr>
            <p:extLst>
              <p:ext uri="{D42A27DB-BD31-4B8C-83A1-F6EECF244321}">
                <p14:modId xmlns:p14="http://schemas.microsoft.com/office/powerpoint/2010/main" val="4038657510"/>
              </p:ext>
            </p:extLst>
          </p:nvPr>
        </p:nvGraphicFramePr>
        <p:xfrm>
          <a:off x="265433" y="2503682"/>
          <a:ext cx="7018017" cy="7996678"/>
        </p:xfrm>
        <a:graphic>
          <a:graphicData uri="http://schemas.openxmlformats.org/drawingml/2006/table">
            <a:tbl>
              <a:tblPr firstRow="1" bandRow="1">
                <a:tableStyleId>{2D5ABB26-0587-4C30-8999-92F81FD0307C}</a:tableStyleId>
              </a:tblPr>
              <a:tblGrid>
                <a:gridCol w="339725">
                  <a:extLst>
                    <a:ext uri="{9D8B030D-6E8A-4147-A177-3AD203B41FA5}">
                      <a16:colId xmlns:a16="http://schemas.microsoft.com/office/drawing/2014/main" val="20000"/>
                    </a:ext>
                  </a:extLst>
                </a:gridCol>
                <a:gridCol w="3756025">
                  <a:extLst>
                    <a:ext uri="{9D8B030D-6E8A-4147-A177-3AD203B41FA5}">
                      <a16:colId xmlns:a16="http://schemas.microsoft.com/office/drawing/2014/main" val="20001"/>
                    </a:ext>
                  </a:extLst>
                </a:gridCol>
                <a:gridCol w="507364">
                  <a:extLst>
                    <a:ext uri="{9D8B030D-6E8A-4147-A177-3AD203B41FA5}">
                      <a16:colId xmlns:a16="http://schemas.microsoft.com/office/drawing/2014/main" val="20002"/>
                    </a:ext>
                  </a:extLst>
                </a:gridCol>
                <a:gridCol w="767079">
                  <a:extLst>
                    <a:ext uri="{9D8B030D-6E8A-4147-A177-3AD203B41FA5}">
                      <a16:colId xmlns:a16="http://schemas.microsoft.com/office/drawing/2014/main" val="20003"/>
                    </a:ext>
                  </a:extLst>
                </a:gridCol>
                <a:gridCol w="1647824">
                  <a:extLst>
                    <a:ext uri="{9D8B030D-6E8A-4147-A177-3AD203B41FA5}">
                      <a16:colId xmlns:a16="http://schemas.microsoft.com/office/drawing/2014/main" val="20004"/>
                    </a:ext>
                  </a:extLst>
                </a:gridCol>
              </a:tblGrid>
              <a:tr h="278891">
                <a:tc gridSpan="5">
                  <a:txBody>
                    <a:bodyPr/>
                    <a:lstStyle/>
                    <a:p>
                      <a:pPr marL="9525" algn="ctr">
                        <a:lnSpc>
                          <a:spcPct val="100000"/>
                        </a:lnSpc>
                        <a:spcBef>
                          <a:spcPts val="60"/>
                        </a:spcBef>
                      </a:pPr>
                      <a:r>
                        <a:rPr sz="1550" b="1" dirty="0">
                          <a:solidFill>
                            <a:srgbClr val="006FC0"/>
                          </a:solidFill>
                          <a:latin typeface="Liberation Sans Narrow"/>
                          <a:cs typeface="Liberation Sans Narrow"/>
                        </a:rPr>
                        <a:t>Temas </a:t>
                      </a:r>
                      <a:r>
                        <a:rPr sz="1550" b="1" spc="5" dirty="0">
                          <a:solidFill>
                            <a:srgbClr val="006FC0"/>
                          </a:solidFill>
                          <a:latin typeface="Liberation Sans Narrow"/>
                          <a:cs typeface="Liberation Sans Narrow"/>
                        </a:rPr>
                        <a:t>do </a:t>
                      </a:r>
                      <a:r>
                        <a:rPr sz="1550" b="1" dirty="0">
                          <a:solidFill>
                            <a:srgbClr val="006FC0"/>
                          </a:solidFill>
                          <a:latin typeface="Liberation Sans Narrow"/>
                          <a:cs typeface="Liberation Sans Narrow"/>
                        </a:rPr>
                        <a:t>Evangelho de </a:t>
                      </a:r>
                      <a:r>
                        <a:rPr sz="1550" b="1" spc="-5" dirty="0">
                          <a:solidFill>
                            <a:srgbClr val="006FC0"/>
                          </a:solidFill>
                          <a:latin typeface="Liberation Sans Narrow"/>
                          <a:cs typeface="Liberation Sans Narrow"/>
                        </a:rPr>
                        <a:t>preparação: </a:t>
                      </a:r>
                      <a:r>
                        <a:rPr sz="1550" b="1" dirty="0">
                          <a:solidFill>
                            <a:srgbClr val="006FC0"/>
                          </a:solidFill>
                          <a:latin typeface="Liberation Sans Narrow"/>
                          <a:cs typeface="Liberation Sans Narrow"/>
                        </a:rPr>
                        <a:t>1º </a:t>
                      </a:r>
                      <a:r>
                        <a:rPr sz="1550" b="1" spc="5" dirty="0">
                          <a:solidFill>
                            <a:srgbClr val="006FC0"/>
                          </a:solidFill>
                          <a:latin typeface="Liberation Sans Narrow"/>
                          <a:cs typeface="Liberation Sans Narrow"/>
                        </a:rPr>
                        <a:t>SEMESTRE DE</a:t>
                      </a:r>
                      <a:r>
                        <a:rPr sz="1550" b="1" spc="-10" dirty="0">
                          <a:solidFill>
                            <a:srgbClr val="006FC0"/>
                          </a:solidFill>
                          <a:latin typeface="Liberation Sans Narrow"/>
                          <a:cs typeface="Liberation Sans Narrow"/>
                        </a:rPr>
                        <a:t> </a:t>
                      </a:r>
                      <a:r>
                        <a:rPr sz="1550" b="1" spc="-5" dirty="0" smtClean="0">
                          <a:solidFill>
                            <a:srgbClr val="006FC0"/>
                          </a:solidFill>
                          <a:latin typeface="Liberation Sans Narrow"/>
                          <a:cs typeface="Liberation Sans Narrow"/>
                        </a:rPr>
                        <a:t>2023</a:t>
                      </a:r>
                      <a:endParaRPr sz="1550" dirty="0">
                        <a:latin typeface="Liberation Sans Narrow"/>
                        <a:cs typeface="Liberation Sans Narrow"/>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9060">
                <a:tc gridSpan="5">
                  <a:txBody>
                    <a:bodyPr/>
                    <a:lstStyle/>
                    <a:p>
                      <a:pPr>
                        <a:lnSpc>
                          <a:spcPct val="100000"/>
                        </a:lnSpc>
                      </a:pPr>
                      <a:endParaRPr sz="500">
                        <a:latin typeface="Times New Roman"/>
                        <a:cs typeface="Times New Roman"/>
                      </a:endParaRPr>
                    </a:p>
                  </a:txBody>
                  <a:tcPr marL="0" marR="0" marT="0" marB="0">
                    <a:lnL w="12700">
                      <a:solidFill>
                        <a:srgbClr val="001F5F"/>
                      </a:solidFill>
                      <a:prstDash val="solid"/>
                    </a:lnL>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11149">
                <a:tc>
                  <a:txBody>
                    <a:bodyPr/>
                    <a:lstStyle/>
                    <a:p>
                      <a:pPr marL="92075">
                        <a:lnSpc>
                          <a:spcPct val="100000"/>
                        </a:lnSpc>
                        <a:spcBef>
                          <a:spcPts val="310"/>
                        </a:spcBef>
                      </a:pPr>
                      <a:r>
                        <a:rPr sz="1400" b="1" spc="-5" dirty="0">
                          <a:latin typeface="Liberation Sans Narrow"/>
                          <a:cs typeface="Liberation Sans Narrow"/>
                        </a:rPr>
                        <a:t>Nº</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270" algn="ctr">
                        <a:lnSpc>
                          <a:spcPct val="100000"/>
                        </a:lnSpc>
                        <a:spcBef>
                          <a:spcPts val="310"/>
                        </a:spcBef>
                      </a:pPr>
                      <a:r>
                        <a:rPr sz="1400" b="1" spc="-10" dirty="0">
                          <a:latin typeface="Liberation Sans Narrow"/>
                          <a:cs typeface="Liberation Sans Narrow"/>
                        </a:rPr>
                        <a:t>TEMAS</a:t>
                      </a:r>
                      <a:endParaRPr sz="1400" dirty="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905" algn="ctr">
                        <a:lnSpc>
                          <a:spcPct val="100000"/>
                        </a:lnSpc>
                        <a:spcBef>
                          <a:spcPts val="310"/>
                        </a:spcBef>
                      </a:pPr>
                      <a:r>
                        <a:rPr sz="1400" b="1" spc="-10" dirty="0">
                          <a:latin typeface="Liberation Sans Narrow"/>
                          <a:cs typeface="Liberation Sans Narrow"/>
                        </a:rPr>
                        <a:t>CAP.</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270" algn="ctr">
                        <a:lnSpc>
                          <a:spcPct val="100000"/>
                        </a:lnSpc>
                        <a:spcBef>
                          <a:spcPts val="310"/>
                        </a:spcBef>
                      </a:pPr>
                      <a:r>
                        <a:rPr sz="1400" b="1" spc="-10" dirty="0">
                          <a:latin typeface="Liberation Sans Narrow"/>
                          <a:cs typeface="Liberation Sans Narrow"/>
                        </a:rPr>
                        <a:t>ITENS</a:t>
                      </a:r>
                      <a:endParaRPr sz="1400">
                        <a:latin typeface="Liberation Sans Narrow"/>
                        <a:cs typeface="Liberation Sans Narrow"/>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0795" algn="ctr">
                        <a:lnSpc>
                          <a:spcPct val="100000"/>
                        </a:lnSpc>
                        <a:spcBef>
                          <a:spcPts val="295"/>
                        </a:spcBef>
                      </a:pPr>
                      <a:r>
                        <a:rPr sz="1400" b="1" spc="-5" dirty="0">
                          <a:latin typeface="Liberation Sans Narrow"/>
                          <a:cs typeface="Liberation Sans Narrow"/>
                        </a:rPr>
                        <a:t>DIAS</a:t>
                      </a:r>
                      <a:endParaRPr sz="1400">
                        <a:latin typeface="Liberation Sans Narrow"/>
                        <a:cs typeface="Liberation Sans Narrow"/>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7472">
                <a:tc>
                  <a:txBody>
                    <a:bodyPr/>
                    <a:lstStyle/>
                    <a:p>
                      <a:pPr marL="90170">
                        <a:lnSpc>
                          <a:spcPct val="100000"/>
                        </a:lnSpc>
                        <a:spcBef>
                          <a:spcPts val="509"/>
                        </a:spcBef>
                      </a:pPr>
                      <a:r>
                        <a:rPr sz="1400" b="1" spc="-5" dirty="0">
                          <a:latin typeface="Liberation Sans Narrow"/>
                          <a:cs typeface="Liberation Sans Narrow"/>
                        </a:rPr>
                        <a:t>21</a:t>
                      </a:r>
                      <a:endParaRPr sz="1400" dirty="0">
                        <a:latin typeface="Liberation Sans Narrow"/>
                        <a:cs typeface="Liberation Sans Narrow"/>
                      </a:endParaRPr>
                    </a:p>
                  </a:txBody>
                  <a:tcPr marL="0" marR="0" marT="64769"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6670">
                        <a:lnSpc>
                          <a:spcPct val="100000"/>
                        </a:lnSpc>
                        <a:spcBef>
                          <a:spcPts val="509"/>
                        </a:spcBef>
                      </a:pPr>
                      <a:r>
                        <a:rPr sz="1400" b="1" spc="-10" dirty="0">
                          <a:latin typeface="Liberation Sans Narrow"/>
                          <a:cs typeface="Liberation Sans Narrow"/>
                        </a:rPr>
                        <a:t>PREVENÇÃO </a:t>
                      </a:r>
                      <a:r>
                        <a:rPr sz="1400" b="1" spc="-5" dirty="0">
                          <a:latin typeface="Liberation Sans Narrow"/>
                          <a:cs typeface="Liberation Sans Narrow"/>
                        </a:rPr>
                        <a:t>E COMBATE À </a:t>
                      </a:r>
                      <a:r>
                        <a:rPr sz="1400" b="1" spc="-10" dirty="0">
                          <a:latin typeface="Liberation Sans Narrow"/>
                          <a:cs typeface="Liberation Sans Narrow"/>
                        </a:rPr>
                        <a:t>DEPEND.</a:t>
                      </a:r>
                      <a:r>
                        <a:rPr sz="1400" b="1" spc="-40" dirty="0">
                          <a:latin typeface="Liberation Sans Narrow"/>
                          <a:cs typeface="Liberation Sans Narrow"/>
                        </a:rPr>
                        <a:t> </a:t>
                      </a:r>
                      <a:r>
                        <a:rPr sz="1400" b="1" spc="-10" dirty="0" smtClean="0">
                          <a:latin typeface="Liberation Sans Narrow"/>
                          <a:cs typeface="Liberation Sans Narrow"/>
                        </a:rPr>
                        <a:t>QUÍMICA</a:t>
                      </a:r>
                      <a:endParaRPr lang="pt-BR" sz="1400" b="1" spc="-10" dirty="0" smtClean="0">
                        <a:latin typeface="Liberation Sans Narrow"/>
                        <a:cs typeface="Liberation Sans Narrow"/>
                      </a:endParaRPr>
                    </a:p>
                    <a:p>
                      <a:pPr marL="26670">
                        <a:lnSpc>
                          <a:spcPct val="100000"/>
                        </a:lnSpc>
                        <a:spcBef>
                          <a:spcPts val="509"/>
                        </a:spcBef>
                      </a:pPr>
                      <a:r>
                        <a:rPr lang="pt-BR" sz="1400" b="1" spc="-10" dirty="0" smtClean="0">
                          <a:solidFill>
                            <a:srgbClr val="FF0000"/>
                          </a:solidFill>
                          <a:latin typeface="Liberation Sans Narrow"/>
                          <a:cs typeface="Liberation Sans Narrow"/>
                        </a:rPr>
                        <a:t>PN – 155 – CONTRA A INSENSATEZ </a:t>
                      </a:r>
                    </a:p>
                    <a:p>
                      <a:pPr marL="26670">
                        <a:lnSpc>
                          <a:spcPct val="100000"/>
                        </a:lnSpc>
                        <a:spcBef>
                          <a:spcPts val="509"/>
                        </a:spcBef>
                      </a:pPr>
                      <a:r>
                        <a:rPr lang="pt-BR" sz="1400" b="1" spc="-10" dirty="0" smtClean="0">
                          <a:solidFill>
                            <a:srgbClr val="FF0000"/>
                          </a:solidFill>
                          <a:latin typeface="Liberation Sans Narrow"/>
                          <a:cs typeface="Liberation Sans Narrow"/>
                        </a:rPr>
                        <a:t>LE – i – As Virtudes e os Vícios – Q. 897b </a:t>
                      </a:r>
                    </a:p>
                    <a:p>
                      <a:pPr marL="26670">
                        <a:lnSpc>
                          <a:spcPct val="100000"/>
                        </a:lnSpc>
                        <a:spcBef>
                          <a:spcPts val="509"/>
                        </a:spcBef>
                      </a:pPr>
                      <a:r>
                        <a:rPr lang="pt-BR" sz="1400" b="1" spc="-10" dirty="0" smtClean="0">
                          <a:solidFill>
                            <a:srgbClr val="FF0000"/>
                          </a:solidFill>
                          <a:latin typeface="Liberation Sans Narrow"/>
                          <a:cs typeface="Liberation Sans Narrow"/>
                        </a:rPr>
                        <a:t>LM – Assuntos de Estudo – Q. 345</a:t>
                      </a:r>
                      <a:endParaRPr sz="1400" dirty="0">
                        <a:solidFill>
                          <a:srgbClr val="FF0000"/>
                        </a:solidFill>
                        <a:latin typeface="Liberation Sans Narrow"/>
                        <a:cs typeface="Liberation Sans Narrow"/>
                      </a:endParaRPr>
                    </a:p>
                  </a:txBody>
                  <a:tcPr marL="0" marR="0" marT="647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algn="ctr">
                        <a:lnSpc>
                          <a:spcPct val="100000"/>
                        </a:lnSpc>
                        <a:spcBef>
                          <a:spcPts val="509"/>
                        </a:spcBef>
                      </a:pPr>
                      <a:r>
                        <a:rPr sz="1400" b="1" spc="-5" dirty="0">
                          <a:latin typeface="Liberation Sans Narrow"/>
                          <a:cs typeface="Liberation Sans Narrow"/>
                        </a:rPr>
                        <a:t>**</a:t>
                      </a:r>
                      <a:endParaRPr sz="1400" dirty="0">
                        <a:latin typeface="Liberation Sans Narrow"/>
                        <a:cs typeface="Liberation Sans Narrow"/>
                      </a:endParaRPr>
                    </a:p>
                  </a:txBody>
                  <a:tcPr marL="0" marR="0" marT="647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algn="ctr">
                        <a:lnSpc>
                          <a:spcPct val="100000"/>
                        </a:lnSpc>
                        <a:spcBef>
                          <a:spcPts val="509"/>
                        </a:spcBef>
                      </a:pPr>
                      <a:r>
                        <a:rPr sz="1400" b="1" spc="-5" dirty="0">
                          <a:latin typeface="Liberation Sans Narrow"/>
                          <a:cs typeface="Liberation Sans Narrow"/>
                        </a:rPr>
                        <a:t>**</a:t>
                      </a:r>
                      <a:endParaRPr sz="1400" dirty="0">
                        <a:latin typeface="Liberation Sans Narrow"/>
                        <a:cs typeface="Liberation Sans Narrow"/>
                      </a:endParaRPr>
                    </a:p>
                  </a:txBody>
                  <a:tcPr marL="0" marR="0" marT="647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 algn="ctr">
                        <a:lnSpc>
                          <a:spcPct val="100000"/>
                        </a:lnSpc>
                        <a:spcBef>
                          <a:spcPts val="500"/>
                        </a:spcBef>
                      </a:pPr>
                      <a:r>
                        <a:rPr sz="1400" b="1" spc="-10" dirty="0">
                          <a:latin typeface="Liberation Sans Narrow"/>
                          <a:cs typeface="Liberation Sans Narrow"/>
                        </a:rPr>
                        <a:t>21/05 </a:t>
                      </a:r>
                      <a:r>
                        <a:rPr sz="1400" b="1" spc="-5" dirty="0">
                          <a:latin typeface="Liberation Sans Narrow"/>
                          <a:cs typeface="Liberation Sans Narrow"/>
                        </a:rPr>
                        <a:t>a</a:t>
                      </a:r>
                      <a:r>
                        <a:rPr sz="1400" b="1" spc="-30" dirty="0">
                          <a:latin typeface="Liberation Sans Narrow"/>
                          <a:cs typeface="Liberation Sans Narrow"/>
                        </a:rPr>
                        <a:t> </a:t>
                      </a:r>
                      <a:r>
                        <a:rPr sz="1400" b="1" spc="-10" dirty="0">
                          <a:latin typeface="Liberation Sans Narrow"/>
                          <a:cs typeface="Liberation Sans Narrow"/>
                        </a:rPr>
                        <a:t>27/05/2023</a:t>
                      </a:r>
                      <a:endParaRPr sz="1400" dirty="0">
                        <a:latin typeface="Liberation Sans Narrow"/>
                        <a:cs typeface="Liberation Sans Narrow"/>
                      </a:endParaRPr>
                    </a:p>
                  </a:txBody>
                  <a:tcPr marL="0" marR="0" marT="6350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79475">
                <a:tc>
                  <a:txBody>
                    <a:bodyPr/>
                    <a:lstStyle/>
                    <a:p>
                      <a:pPr marR="80645" algn="r">
                        <a:lnSpc>
                          <a:spcPct val="100000"/>
                        </a:lnSpc>
                        <a:spcBef>
                          <a:spcPts val="585"/>
                        </a:spcBef>
                      </a:pPr>
                      <a:r>
                        <a:rPr sz="1400" b="1" dirty="0">
                          <a:latin typeface="Liberation Sans Narrow"/>
                          <a:cs typeface="Liberation Sans Narrow"/>
                        </a:rPr>
                        <a:t>22</a:t>
                      </a:r>
                      <a:endParaRPr sz="1400" dirty="0">
                        <a:latin typeface="Liberation Sans Narrow"/>
                        <a:cs typeface="Liberation Sans Narrow"/>
                      </a:endParaRPr>
                    </a:p>
                  </a:txBody>
                  <a:tcPr marL="0" marR="0" marT="74295"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26670">
                        <a:lnSpc>
                          <a:spcPts val="1425"/>
                        </a:lnSpc>
                      </a:pPr>
                      <a:r>
                        <a:rPr sz="1400" b="1" spc="-5" dirty="0">
                          <a:latin typeface="Liberation Sans Narrow"/>
                          <a:cs typeface="Liberation Sans Narrow"/>
                        </a:rPr>
                        <a:t>A INGRATIDÃO DOS </a:t>
                      </a:r>
                      <a:r>
                        <a:rPr sz="1400" b="1" spc="-10" dirty="0">
                          <a:latin typeface="Liberation Sans Narrow"/>
                          <a:cs typeface="Liberation Sans Narrow"/>
                        </a:rPr>
                        <a:t>FILHOS </a:t>
                      </a:r>
                      <a:r>
                        <a:rPr sz="1400" b="1" spc="-5" dirty="0">
                          <a:latin typeface="Liberation Sans Narrow"/>
                          <a:cs typeface="Liberation Sans Narrow"/>
                        </a:rPr>
                        <a:t>E </a:t>
                      </a:r>
                      <a:r>
                        <a:rPr sz="1400" b="1" spc="-10" dirty="0">
                          <a:latin typeface="Liberation Sans Narrow"/>
                          <a:cs typeface="Liberation Sans Narrow"/>
                        </a:rPr>
                        <a:t>OS </a:t>
                      </a:r>
                      <a:r>
                        <a:rPr sz="1400" b="1" spc="-5" dirty="0">
                          <a:latin typeface="Liberation Sans Narrow"/>
                          <a:cs typeface="Liberation Sans Narrow"/>
                        </a:rPr>
                        <a:t>LAÇOS</a:t>
                      </a:r>
                      <a:r>
                        <a:rPr sz="1400" b="1" spc="-65" dirty="0">
                          <a:latin typeface="Liberation Sans Narrow"/>
                          <a:cs typeface="Liberation Sans Narrow"/>
                        </a:rPr>
                        <a:t> </a:t>
                      </a:r>
                      <a:r>
                        <a:rPr sz="1400" b="1" spc="-5" dirty="0" smtClean="0">
                          <a:latin typeface="Liberation Sans Narrow"/>
                          <a:cs typeface="Liberation Sans Narrow"/>
                        </a:rPr>
                        <a:t>DE</a:t>
                      </a:r>
                      <a:r>
                        <a:rPr lang="pt-BR" sz="1400" b="1" spc="-5" dirty="0" smtClean="0">
                          <a:latin typeface="Liberation Sans Narrow"/>
                          <a:cs typeface="Liberation Sans Narrow"/>
                        </a:rPr>
                        <a:t>  </a:t>
                      </a:r>
                      <a:r>
                        <a:rPr sz="1400" b="1" spc="-10" dirty="0" smtClean="0">
                          <a:latin typeface="Liberation Sans Narrow"/>
                          <a:cs typeface="Liberation Sans Narrow"/>
                        </a:rPr>
                        <a:t>FAMÍLIA</a:t>
                      </a:r>
                      <a:endParaRPr lang="pt-BR" sz="1400" b="1" spc="-10" dirty="0" smtClean="0">
                        <a:latin typeface="Liberation Sans Narrow"/>
                        <a:cs typeface="Liberation Sans Narrow"/>
                      </a:endParaRPr>
                    </a:p>
                    <a:p>
                      <a:pPr marL="26670">
                        <a:lnSpc>
                          <a:spcPts val="1425"/>
                        </a:lnSpc>
                      </a:pPr>
                      <a:r>
                        <a:rPr lang="pt-BR" sz="1400" b="1" spc="-10" dirty="0" smtClean="0">
                          <a:solidFill>
                            <a:srgbClr val="FF0000"/>
                          </a:solidFill>
                          <a:latin typeface="Liberation Sans Narrow"/>
                          <a:cs typeface="Liberation Sans Narrow"/>
                        </a:rPr>
                        <a:t>PN – 156 – CÉU COM CÉU </a:t>
                      </a:r>
                    </a:p>
                    <a:p>
                      <a:pPr marL="26670">
                        <a:lnSpc>
                          <a:spcPts val="1425"/>
                        </a:lnSpc>
                      </a:pPr>
                      <a:r>
                        <a:rPr lang="pt-BR" sz="1400" b="1" spc="-10" dirty="0" smtClean="0">
                          <a:solidFill>
                            <a:srgbClr val="FF0000"/>
                          </a:solidFill>
                          <a:latin typeface="Liberation Sans Narrow"/>
                          <a:cs typeface="Liberation Sans Narrow"/>
                        </a:rPr>
                        <a:t>LE – i – As Virtudes e os Vícios Q. 898</a:t>
                      </a:r>
                    </a:p>
                    <a:p>
                      <a:pPr marL="26670">
                        <a:lnSpc>
                          <a:spcPts val="1425"/>
                        </a:lnSpc>
                      </a:pPr>
                      <a:r>
                        <a:rPr lang="pt-BR" sz="1400" b="1" spc="-10" dirty="0" smtClean="0">
                          <a:solidFill>
                            <a:srgbClr val="FF0000"/>
                          </a:solidFill>
                          <a:latin typeface="Liberation Sans Narrow"/>
                          <a:cs typeface="Liberation Sans Narrow"/>
                        </a:rPr>
                        <a:t>LM – Assuntos de Estudo Q. 346</a:t>
                      </a:r>
                    </a:p>
                  </a:txBody>
                  <a:tcPr marL="0" marR="0" marT="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2540" algn="ctr">
                        <a:lnSpc>
                          <a:spcPct val="100000"/>
                        </a:lnSpc>
                        <a:spcBef>
                          <a:spcPts val="585"/>
                        </a:spcBef>
                      </a:pPr>
                      <a:r>
                        <a:rPr sz="1400" b="1" spc="-15" dirty="0">
                          <a:latin typeface="Liberation Sans Narrow"/>
                          <a:cs typeface="Liberation Sans Narrow"/>
                        </a:rPr>
                        <a:t>XIV</a:t>
                      </a:r>
                      <a:endParaRPr sz="1400">
                        <a:latin typeface="Liberation Sans Narrow"/>
                        <a:cs typeface="Liberation Sans Narrow"/>
                      </a:endParaRPr>
                    </a:p>
                  </a:txBody>
                  <a:tcPr marL="0" marR="0" marT="74295"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635" algn="ctr">
                        <a:lnSpc>
                          <a:spcPct val="100000"/>
                        </a:lnSpc>
                        <a:spcBef>
                          <a:spcPts val="585"/>
                        </a:spcBef>
                      </a:pPr>
                      <a:r>
                        <a:rPr sz="1400" b="1" dirty="0">
                          <a:latin typeface="Liberation Sans Narrow"/>
                          <a:cs typeface="Liberation Sans Narrow"/>
                        </a:rPr>
                        <a:t>9</a:t>
                      </a:r>
                      <a:endParaRPr sz="1400">
                        <a:latin typeface="Liberation Sans Narrow"/>
                        <a:cs typeface="Liberation Sans Narrow"/>
                      </a:endParaRPr>
                    </a:p>
                  </a:txBody>
                  <a:tcPr marL="0" marR="0" marT="74295"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R="186690" algn="r">
                        <a:lnSpc>
                          <a:spcPct val="100000"/>
                        </a:lnSpc>
                        <a:spcBef>
                          <a:spcPts val="570"/>
                        </a:spcBef>
                      </a:pPr>
                      <a:r>
                        <a:rPr sz="1400" b="1" spc="-10" dirty="0">
                          <a:latin typeface="Liberation Sans Narrow"/>
                          <a:cs typeface="Liberation Sans Narrow"/>
                        </a:rPr>
                        <a:t>28/05 </a:t>
                      </a:r>
                      <a:r>
                        <a:rPr sz="1400" b="1" spc="-5" dirty="0">
                          <a:latin typeface="Liberation Sans Narrow"/>
                          <a:cs typeface="Liberation Sans Narrow"/>
                        </a:rPr>
                        <a:t>a</a:t>
                      </a:r>
                      <a:r>
                        <a:rPr sz="1400" b="1" spc="-80" dirty="0">
                          <a:latin typeface="Liberation Sans Narrow"/>
                          <a:cs typeface="Liberation Sans Narrow"/>
                        </a:rPr>
                        <a:t> </a:t>
                      </a:r>
                      <a:r>
                        <a:rPr sz="1400" b="1" spc="-10" dirty="0">
                          <a:latin typeface="Liberation Sans Narrow"/>
                          <a:cs typeface="Liberation Sans Narrow"/>
                        </a:rPr>
                        <a:t>03/06/2023</a:t>
                      </a:r>
                      <a:endParaRPr sz="1400">
                        <a:latin typeface="Liberation Sans Narrow"/>
                        <a:cs typeface="Liberation Sans Narrow"/>
                      </a:endParaRPr>
                    </a:p>
                  </a:txBody>
                  <a:tcPr marL="0" marR="0" marT="7239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10"/>
                  </a:ext>
                </a:extLst>
              </a:tr>
              <a:tr h="402336">
                <a:tc>
                  <a:txBody>
                    <a:bodyPr/>
                    <a:lstStyle/>
                    <a:p>
                      <a:pPr marR="80645" algn="r">
                        <a:lnSpc>
                          <a:spcPct val="100000"/>
                        </a:lnSpc>
                        <a:spcBef>
                          <a:spcPts val="550"/>
                        </a:spcBef>
                      </a:pPr>
                      <a:r>
                        <a:rPr sz="1400" b="1" dirty="0">
                          <a:latin typeface="Liberation Sans Narrow"/>
                          <a:cs typeface="Liberation Sans Narrow"/>
                        </a:rPr>
                        <a:t>23</a:t>
                      </a:r>
                      <a:endParaRPr sz="1400" dirty="0">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550"/>
                        </a:spcBef>
                      </a:pPr>
                      <a:r>
                        <a:rPr sz="1400" b="1" spc="-10" dirty="0">
                          <a:latin typeface="Liberation Sans Narrow"/>
                          <a:cs typeface="Liberation Sans Narrow"/>
                        </a:rPr>
                        <a:t>PARÁBOLA </a:t>
                      </a:r>
                      <a:r>
                        <a:rPr sz="1400" b="1" spc="-5" dirty="0">
                          <a:latin typeface="Liberation Sans Narrow"/>
                          <a:cs typeface="Liberation Sans Narrow"/>
                        </a:rPr>
                        <a:t>DO </a:t>
                      </a:r>
                      <a:r>
                        <a:rPr sz="1400" b="1" spc="-10" dirty="0">
                          <a:latin typeface="Liberation Sans Narrow"/>
                          <a:cs typeface="Liberation Sans Narrow"/>
                        </a:rPr>
                        <a:t>BOM</a:t>
                      </a:r>
                      <a:r>
                        <a:rPr sz="1400" b="1" spc="-15" dirty="0">
                          <a:latin typeface="Liberation Sans Narrow"/>
                          <a:cs typeface="Liberation Sans Narrow"/>
                        </a:rPr>
                        <a:t> </a:t>
                      </a:r>
                      <a:r>
                        <a:rPr sz="1400" b="1" spc="-10" dirty="0" smtClean="0">
                          <a:latin typeface="Liberation Sans Narrow"/>
                          <a:cs typeface="Liberation Sans Narrow"/>
                        </a:rPr>
                        <a:t>SAMARITANO</a:t>
                      </a:r>
                      <a:endParaRPr lang="pt-BR" sz="1400" b="1" spc="-10" dirty="0" smtClean="0">
                        <a:latin typeface="Liberation Sans Narrow"/>
                        <a:cs typeface="Liberation Sans Narrow"/>
                      </a:endParaRPr>
                    </a:p>
                    <a:p>
                      <a:pPr marL="26670">
                        <a:lnSpc>
                          <a:spcPct val="100000"/>
                        </a:lnSpc>
                        <a:spcBef>
                          <a:spcPts val="550"/>
                        </a:spcBef>
                      </a:pPr>
                      <a:r>
                        <a:rPr lang="pt-BR" sz="1400" b="1" spc="-10" dirty="0" smtClean="0">
                          <a:solidFill>
                            <a:srgbClr val="FF0000"/>
                          </a:solidFill>
                          <a:latin typeface="Liberation Sans Narrow"/>
                          <a:cs typeface="Liberation Sans Narrow"/>
                        </a:rPr>
                        <a:t>PN – 157 – O FILHO EGOISTA </a:t>
                      </a:r>
                    </a:p>
                    <a:p>
                      <a:pPr marL="26670">
                        <a:lnSpc>
                          <a:spcPct val="100000"/>
                        </a:lnSpc>
                        <a:spcBef>
                          <a:spcPts val="550"/>
                        </a:spcBef>
                      </a:pPr>
                      <a:r>
                        <a:rPr lang="pt-BR" sz="1400" b="1" spc="-10" dirty="0" smtClean="0">
                          <a:solidFill>
                            <a:srgbClr val="FF0000"/>
                          </a:solidFill>
                          <a:latin typeface="Liberation Sans Narrow"/>
                          <a:cs typeface="Liberation Sans Narrow"/>
                        </a:rPr>
                        <a:t>LE –</a:t>
                      </a:r>
                      <a:r>
                        <a:rPr lang="pt-BR" sz="1400" b="1" spc="-10" baseline="0" dirty="0" smtClean="0">
                          <a:solidFill>
                            <a:srgbClr val="FF0000"/>
                          </a:solidFill>
                          <a:latin typeface="Liberation Sans Narrow"/>
                          <a:cs typeface="Liberation Sans Narrow"/>
                        </a:rPr>
                        <a:t> i – As Virtudes e os Vícios Q. 899</a:t>
                      </a:r>
                      <a:endParaRPr lang="pt-BR" sz="1400" b="1" spc="-10" dirty="0" smtClean="0">
                        <a:solidFill>
                          <a:srgbClr val="FF0000"/>
                        </a:solidFill>
                        <a:latin typeface="Liberation Sans Narrow"/>
                        <a:cs typeface="Liberation Sans Narrow"/>
                      </a:endParaRPr>
                    </a:p>
                    <a:p>
                      <a:pPr marL="26670">
                        <a:lnSpc>
                          <a:spcPct val="100000"/>
                        </a:lnSpc>
                        <a:spcBef>
                          <a:spcPts val="550"/>
                        </a:spcBef>
                      </a:pPr>
                      <a:r>
                        <a:rPr lang="pt-BR" sz="1400" b="1" spc="-10" dirty="0" smtClean="0">
                          <a:solidFill>
                            <a:srgbClr val="FF0000"/>
                          </a:solidFill>
                          <a:latin typeface="Liberation Sans Narrow"/>
                          <a:cs typeface="Liberation Sans Narrow"/>
                        </a:rPr>
                        <a:t>LM –Assuntos de Estudo Q. 347</a:t>
                      </a:r>
                    </a:p>
                    <a:p>
                      <a:pPr marL="26670">
                        <a:lnSpc>
                          <a:spcPct val="100000"/>
                        </a:lnSpc>
                        <a:spcBef>
                          <a:spcPts val="550"/>
                        </a:spcBef>
                      </a:pPr>
                      <a:r>
                        <a:rPr lang="pt-BR" sz="1400" b="1" spc="-10" dirty="0" smtClean="0">
                          <a:solidFill>
                            <a:srgbClr val="FF0000"/>
                          </a:solidFill>
                          <a:latin typeface="Liberation Sans Narrow"/>
                          <a:cs typeface="Liberation Sans Narrow"/>
                        </a:rPr>
                        <a:t>Primeira Parte</a:t>
                      </a:r>
                      <a:endParaRPr sz="1400" dirty="0">
                        <a:solidFill>
                          <a:srgbClr val="FF0000"/>
                        </a:solidFill>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550"/>
                        </a:spcBef>
                      </a:pPr>
                      <a:r>
                        <a:rPr sz="1400" b="1" spc="-15" dirty="0">
                          <a:latin typeface="Liberation Sans Narrow"/>
                          <a:cs typeface="Liberation Sans Narrow"/>
                        </a:rPr>
                        <a:t>XV</a:t>
                      </a:r>
                      <a:endParaRPr sz="1400">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550"/>
                        </a:spcBef>
                      </a:pPr>
                      <a:r>
                        <a:rPr sz="1400" b="1" dirty="0">
                          <a:latin typeface="Liberation Sans Narrow"/>
                          <a:cs typeface="Liberation Sans Narrow"/>
                        </a:rPr>
                        <a:t>2</a:t>
                      </a:r>
                      <a:endParaRPr sz="1400">
                        <a:latin typeface="Liberation Sans Narrow"/>
                        <a:cs typeface="Liberation Sans Narrow"/>
                      </a:endParaRP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186690" algn="r">
                        <a:lnSpc>
                          <a:spcPct val="100000"/>
                        </a:lnSpc>
                        <a:spcBef>
                          <a:spcPts val="535"/>
                        </a:spcBef>
                      </a:pPr>
                      <a:r>
                        <a:rPr sz="1400" b="1" spc="-10" dirty="0">
                          <a:latin typeface="Liberation Sans Narrow"/>
                          <a:cs typeface="Liberation Sans Narrow"/>
                        </a:rPr>
                        <a:t>04/06 </a:t>
                      </a:r>
                      <a:r>
                        <a:rPr sz="1400" b="1" spc="-5" dirty="0">
                          <a:latin typeface="Liberation Sans Narrow"/>
                          <a:cs typeface="Liberation Sans Narrow"/>
                        </a:rPr>
                        <a:t>a</a:t>
                      </a:r>
                      <a:r>
                        <a:rPr sz="1400" b="1" spc="-80" dirty="0">
                          <a:latin typeface="Liberation Sans Narrow"/>
                          <a:cs typeface="Liberation Sans Narrow"/>
                        </a:rPr>
                        <a:t> </a:t>
                      </a:r>
                      <a:r>
                        <a:rPr sz="1400" b="1" spc="-10" dirty="0">
                          <a:latin typeface="Liberation Sans Narrow"/>
                          <a:cs typeface="Liberation Sans Narrow"/>
                        </a:rPr>
                        <a:t>10/06/2023</a:t>
                      </a:r>
                      <a:endParaRPr sz="1400">
                        <a:latin typeface="Liberation Sans Narrow"/>
                        <a:cs typeface="Liberation Sans Narrow"/>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332231">
                <a:tc>
                  <a:txBody>
                    <a:bodyPr/>
                    <a:lstStyle/>
                    <a:p>
                      <a:pPr marR="80645" algn="r">
                        <a:lnSpc>
                          <a:spcPct val="100000"/>
                        </a:lnSpc>
                        <a:spcBef>
                          <a:spcPts val="509"/>
                        </a:spcBef>
                      </a:pPr>
                      <a:r>
                        <a:rPr sz="1400" b="1" dirty="0">
                          <a:latin typeface="Liberation Sans Narrow"/>
                          <a:cs typeface="Liberation Sans Narrow"/>
                        </a:rPr>
                        <a:t>24</a:t>
                      </a:r>
                      <a:endParaRPr sz="1400" dirty="0">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26670">
                        <a:lnSpc>
                          <a:spcPct val="100000"/>
                        </a:lnSpc>
                        <a:spcBef>
                          <a:spcPts val="509"/>
                        </a:spcBef>
                      </a:pPr>
                      <a:r>
                        <a:rPr sz="1400" b="1" spc="-5" dirty="0">
                          <a:latin typeface="Liberation Sans Narrow"/>
                          <a:cs typeface="Liberation Sans Narrow"/>
                        </a:rPr>
                        <a:t>FORA DA CARIDADE NÃO HÁ</a:t>
                      </a:r>
                      <a:r>
                        <a:rPr sz="1400" b="1" spc="-25" dirty="0">
                          <a:latin typeface="Liberation Sans Narrow"/>
                          <a:cs typeface="Liberation Sans Narrow"/>
                        </a:rPr>
                        <a:t> </a:t>
                      </a:r>
                      <a:r>
                        <a:rPr sz="1400" b="1" spc="-10" dirty="0" smtClean="0">
                          <a:latin typeface="Liberation Sans Narrow"/>
                          <a:cs typeface="Liberation Sans Narrow"/>
                        </a:rPr>
                        <a:t>SALVAÇÃO</a:t>
                      </a:r>
                      <a:endParaRPr lang="pt-BR" sz="1400" b="1" spc="-10" dirty="0" smtClean="0">
                        <a:latin typeface="Liberation Sans Narrow"/>
                        <a:cs typeface="Liberation Sans Narrow"/>
                      </a:endParaRPr>
                    </a:p>
                    <a:p>
                      <a:pPr marL="26670">
                        <a:lnSpc>
                          <a:spcPct val="100000"/>
                        </a:lnSpc>
                        <a:spcBef>
                          <a:spcPts val="509"/>
                        </a:spcBef>
                      </a:pPr>
                      <a:r>
                        <a:rPr lang="pt-BR" sz="1400" b="1" spc="-10" dirty="0" smtClean="0">
                          <a:solidFill>
                            <a:srgbClr val="FF0000"/>
                          </a:solidFill>
                          <a:latin typeface="Liberation Sans Narrow"/>
                          <a:cs typeface="Liberation Sans Narrow"/>
                        </a:rPr>
                        <a:t>PN – 158 – GOVERNO INTEIRO </a:t>
                      </a:r>
                    </a:p>
                    <a:p>
                      <a:pPr marL="26670">
                        <a:lnSpc>
                          <a:spcPct val="100000"/>
                        </a:lnSpc>
                        <a:spcBef>
                          <a:spcPts val="509"/>
                        </a:spcBef>
                      </a:pPr>
                      <a:r>
                        <a:rPr lang="pt-BR" sz="1400" b="1" spc="-10" dirty="0" smtClean="0">
                          <a:solidFill>
                            <a:srgbClr val="FF0000"/>
                          </a:solidFill>
                          <a:latin typeface="Liberation Sans Narrow"/>
                          <a:cs typeface="Liberation Sans Narrow"/>
                        </a:rPr>
                        <a:t>LE – i – As Virtudes e os Vícios Q. 900</a:t>
                      </a:r>
                    </a:p>
                    <a:p>
                      <a:pPr marL="26670">
                        <a:lnSpc>
                          <a:spcPct val="100000"/>
                        </a:lnSpc>
                        <a:spcBef>
                          <a:spcPts val="509"/>
                        </a:spcBef>
                      </a:pPr>
                      <a:r>
                        <a:rPr lang="pt-BR" sz="1400" b="1" spc="-10" dirty="0" smtClean="0">
                          <a:solidFill>
                            <a:srgbClr val="FF0000"/>
                          </a:solidFill>
                          <a:latin typeface="Liberation Sans Narrow"/>
                          <a:cs typeface="Liberation Sans Narrow"/>
                        </a:rPr>
                        <a:t>LM – Assuntos de Estudo Q. 347 Seg. Parte</a:t>
                      </a:r>
                      <a:endParaRPr sz="1400" dirty="0">
                        <a:solidFill>
                          <a:srgbClr val="FF0000"/>
                        </a:solidFill>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2540" algn="ctr">
                        <a:lnSpc>
                          <a:spcPct val="100000"/>
                        </a:lnSpc>
                        <a:spcBef>
                          <a:spcPts val="509"/>
                        </a:spcBef>
                      </a:pPr>
                      <a:r>
                        <a:rPr sz="1400" b="1" spc="-15" dirty="0">
                          <a:latin typeface="Liberation Sans Narrow"/>
                          <a:cs typeface="Liberation Sans Narrow"/>
                        </a:rPr>
                        <a:t>XV</a:t>
                      </a:r>
                      <a:endParaRPr sz="1400" dirty="0">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509"/>
                        </a:spcBef>
                      </a:pPr>
                      <a:r>
                        <a:rPr sz="1400" b="1" spc="-10" dirty="0">
                          <a:latin typeface="Liberation Sans Narrow"/>
                          <a:cs typeface="Liberation Sans Narrow"/>
                        </a:rPr>
                        <a:t>6,</a:t>
                      </a:r>
                      <a:r>
                        <a:rPr sz="1400" b="1" spc="-35" dirty="0">
                          <a:latin typeface="Liberation Sans Narrow"/>
                          <a:cs typeface="Liberation Sans Narrow"/>
                        </a:rPr>
                        <a:t> </a:t>
                      </a:r>
                      <a:r>
                        <a:rPr sz="1400" b="1" spc="-10" dirty="0">
                          <a:latin typeface="Liberation Sans Narrow"/>
                          <a:cs typeface="Liberation Sans Narrow"/>
                        </a:rPr>
                        <a:t>7e10</a:t>
                      </a:r>
                      <a:endParaRPr sz="1400" dirty="0">
                        <a:latin typeface="Liberation Sans Narrow"/>
                        <a:cs typeface="Liberation Sans Narrow"/>
                      </a:endParaRP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R="186690" algn="r">
                        <a:lnSpc>
                          <a:spcPct val="100000"/>
                        </a:lnSpc>
                        <a:spcBef>
                          <a:spcPts val="500"/>
                        </a:spcBef>
                      </a:pPr>
                      <a:r>
                        <a:rPr sz="1400" b="1" spc="-10" dirty="0">
                          <a:latin typeface="Liberation Sans Narrow"/>
                          <a:cs typeface="Liberation Sans Narrow"/>
                        </a:rPr>
                        <a:t>11/06 </a:t>
                      </a:r>
                      <a:r>
                        <a:rPr sz="1400" b="1" spc="-5" dirty="0">
                          <a:latin typeface="Liberation Sans Narrow"/>
                          <a:cs typeface="Liberation Sans Narrow"/>
                        </a:rPr>
                        <a:t>a</a:t>
                      </a:r>
                      <a:r>
                        <a:rPr sz="1400" b="1" spc="-80" dirty="0">
                          <a:latin typeface="Liberation Sans Narrow"/>
                          <a:cs typeface="Liberation Sans Narrow"/>
                        </a:rPr>
                        <a:t> </a:t>
                      </a:r>
                      <a:r>
                        <a:rPr sz="1400" b="1" spc="-10" dirty="0">
                          <a:latin typeface="Liberation Sans Narrow"/>
                          <a:cs typeface="Liberation Sans Narrow"/>
                        </a:rPr>
                        <a:t>17/06/2023</a:t>
                      </a:r>
                      <a:endParaRPr sz="1400" dirty="0">
                        <a:latin typeface="Liberation Sans Narrow"/>
                        <a:cs typeface="Liberation Sans Narrow"/>
                      </a:endParaRP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32231">
                <a:tc>
                  <a:txBody>
                    <a:bodyPr/>
                    <a:lstStyle/>
                    <a:p>
                      <a:pPr marR="80645" algn="r">
                        <a:lnSpc>
                          <a:spcPct val="100000"/>
                        </a:lnSpc>
                        <a:spcBef>
                          <a:spcPts val="430"/>
                        </a:spcBef>
                      </a:pPr>
                      <a:r>
                        <a:rPr sz="1400" b="1" dirty="0">
                          <a:latin typeface="Liberation Sans Narrow"/>
                          <a:cs typeface="Liberation Sans Narrow"/>
                        </a:rPr>
                        <a:t>25</a:t>
                      </a:r>
                      <a:endParaRPr sz="1400" dirty="0">
                        <a:latin typeface="Liberation Sans Narrow"/>
                        <a:cs typeface="Liberation Sans Narrow"/>
                      </a:endParaRPr>
                    </a:p>
                  </a:txBody>
                  <a:tcPr marL="0" marR="0" marT="5461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26670">
                        <a:lnSpc>
                          <a:spcPct val="100000"/>
                        </a:lnSpc>
                        <a:spcBef>
                          <a:spcPts val="420"/>
                        </a:spcBef>
                      </a:pPr>
                      <a:r>
                        <a:rPr sz="1400" b="1" spc="-10" dirty="0">
                          <a:latin typeface="Liberation Sans Narrow"/>
                          <a:cs typeface="Liberation Sans Narrow"/>
                        </a:rPr>
                        <a:t>SEMANA </a:t>
                      </a:r>
                      <a:r>
                        <a:rPr sz="1400" b="1" spc="-5" dirty="0">
                          <a:latin typeface="Liberation Sans Narrow"/>
                          <a:cs typeface="Liberation Sans Narrow"/>
                        </a:rPr>
                        <a:t>DO </a:t>
                      </a:r>
                      <a:r>
                        <a:rPr sz="1400" b="1" spc="-10" dirty="0">
                          <a:latin typeface="Liberation Sans Narrow"/>
                          <a:cs typeface="Liberation Sans Narrow"/>
                        </a:rPr>
                        <a:t>EVANGELHO </a:t>
                      </a:r>
                      <a:r>
                        <a:rPr sz="1400" b="1" spc="-5" dirty="0">
                          <a:latin typeface="Liberation Sans Narrow"/>
                          <a:cs typeface="Liberation Sans Narrow"/>
                        </a:rPr>
                        <a:t>NO</a:t>
                      </a:r>
                      <a:r>
                        <a:rPr sz="1400" b="1" spc="-10" dirty="0">
                          <a:latin typeface="Liberation Sans Narrow"/>
                          <a:cs typeface="Liberation Sans Narrow"/>
                        </a:rPr>
                        <a:t> </a:t>
                      </a:r>
                      <a:r>
                        <a:rPr sz="1400" b="1" spc="-5" dirty="0" smtClean="0">
                          <a:latin typeface="Liberation Sans Narrow"/>
                          <a:cs typeface="Liberation Sans Narrow"/>
                        </a:rPr>
                        <a:t>LAR</a:t>
                      </a:r>
                      <a:endParaRPr lang="pt-BR" sz="1400" b="1" spc="-5" dirty="0" smtClean="0">
                        <a:latin typeface="Liberation Sans Narrow"/>
                        <a:cs typeface="Liberation Sans Narrow"/>
                      </a:endParaRPr>
                    </a:p>
                    <a:p>
                      <a:pPr marL="26670">
                        <a:lnSpc>
                          <a:spcPct val="100000"/>
                        </a:lnSpc>
                        <a:spcBef>
                          <a:spcPts val="420"/>
                        </a:spcBef>
                      </a:pPr>
                      <a:r>
                        <a:rPr lang="pt-BR" sz="1400" b="1" spc="-5" dirty="0" smtClean="0">
                          <a:solidFill>
                            <a:srgbClr val="FF0000"/>
                          </a:solidFill>
                          <a:latin typeface="Liberation Sans Narrow"/>
                          <a:cs typeface="Liberation Sans Narrow"/>
                        </a:rPr>
                        <a:t>PN – 159 – A POSSE DO REINO </a:t>
                      </a:r>
                    </a:p>
                    <a:p>
                      <a:pPr marL="26670">
                        <a:lnSpc>
                          <a:spcPct val="100000"/>
                        </a:lnSpc>
                        <a:spcBef>
                          <a:spcPts val="420"/>
                        </a:spcBef>
                      </a:pPr>
                      <a:r>
                        <a:rPr lang="pt-BR" sz="1400" b="1" spc="-5" dirty="0" smtClean="0">
                          <a:solidFill>
                            <a:srgbClr val="FF0000"/>
                          </a:solidFill>
                          <a:latin typeface="Liberation Sans Narrow"/>
                          <a:cs typeface="Liberation Sans Narrow"/>
                        </a:rPr>
                        <a:t>LE – i – As Virtudes e os Vícios Q. 901</a:t>
                      </a:r>
                    </a:p>
                    <a:p>
                      <a:pPr marL="26670">
                        <a:lnSpc>
                          <a:spcPct val="100000"/>
                        </a:lnSpc>
                        <a:spcBef>
                          <a:spcPts val="420"/>
                        </a:spcBef>
                      </a:pPr>
                      <a:r>
                        <a:rPr lang="pt-BR" sz="1400" b="1" spc="-5" dirty="0" smtClean="0">
                          <a:solidFill>
                            <a:srgbClr val="FF0000"/>
                          </a:solidFill>
                          <a:latin typeface="Liberation Sans Narrow"/>
                          <a:cs typeface="Liberation Sans Narrow"/>
                        </a:rPr>
                        <a:t>LM – Assuntos de Estudo Referencia ao nº 207 (Cap. Da Formação dos Médiuns ) 1ªp</a:t>
                      </a:r>
                      <a:endParaRPr sz="1400" dirty="0">
                        <a:solidFill>
                          <a:srgbClr val="FF0000"/>
                        </a:solidFill>
                        <a:latin typeface="Liberation Sans Narrow"/>
                        <a:cs typeface="Liberation Sans Narrow"/>
                      </a:endParaRPr>
                    </a:p>
                  </a:txBody>
                  <a:tcPr marL="0" marR="0" marT="5334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2540" algn="ctr">
                        <a:lnSpc>
                          <a:spcPct val="100000"/>
                        </a:lnSpc>
                        <a:spcBef>
                          <a:spcPts val="430"/>
                        </a:spcBef>
                      </a:pPr>
                      <a:r>
                        <a:rPr sz="1400" b="1" spc="-5" dirty="0">
                          <a:latin typeface="Liberation Sans Narrow"/>
                          <a:cs typeface="Liberation Sans Narrow"/>
                        </a:rPr>
                        <a:t>**</a:t>
                      </a:r>
                      <a:endParaRPr sz="1400" dirty="0">
                        <a:latin typeface="Liberation Sans Narrow"/>
                        <a:cs typeface="Liberation Sans Narrow"/>
                      </a:endParaRPr>
                    </a:p>
                  </a:txBody>
                  <a:tcPr marL="0" marR="0" marT="5461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2540" algn="ctr">
                        <a:lnSpc>
                          <a:spcPct val="100000"/>
                        </a:lnSpc>
                        <a:spcBef>
                          <a:spcPts val="430"/>
                        </a:spcBef>
                      </a:pPr>
                      <a:r>
                        <a:rPr sz="1400" b="1" spc="-5" dirty="0">
                          <a:latin typeface="Liberation Sans Narrow"/>
                          <a:cs typeface="Liberation Sans Narrow"/>
                        </a:rPr>
                        <a:t>**</a:t>
                      </a:r>
                      <a:endParaRPr sz="1400">
                        <a:latin typeface="Liberation Sans Narrow"/>
                        <a:cs typeface="Liberation Sans Narrow"/>
                      </a:endParaRPr>
                    </a:p>
                  </a:txBody>
                  <a:tcPr marL="0" marR="0" marT="5461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R="186690" algn="r">
                        <a:lnSpc>
                          <a:spcPct val="100000"/>
                        </a:lnSpc>
                        <a:spcBef>
                          <a:spcPts val="420"/>
                        </a:spcBef>
                      </a:pPr>
                      <a:r>
                        <a:rPr sz="1400" b="1" spc="-10" dirty="0">
                          <a:latin typeface="Liberation Sans Narrow"/>
                          <a:cs typeface="Liberation Sans Narrow"/>
                        </a:rPr>
                        <a:t>18/06 </a:t>
                      </a:r>
                      <a:r>
                        <a:rPr sz="1400" b="1" spc="-5" dirty="0">
                          <a:latin typeface="Liberation Sans Narrow"/>
                          <a:cs typeface="Liberation Sans Narrow"/>
                        </a:rPr>
                        <a:t>a</a:t>
                      </a:r>
                      <a:r>
                        <a:rPr sz="1400" b="1" spc="-80" dirty="0">
                          <a:latin typeface="Liberation Sans Narrow"/>
                          <a:cs typeface="Liberation Sans Narrow"/>
                        </a:rPr>
                        <a:t> </a:t>
                      </a:r>
                      <a:r>
                        <a:rPr sz="1400" b="1" spc="-10" dirty="0">
                          <a:latin typeface="Liberation Sans Narrow"/>
                          <a:cs typeface="Liberation Sans Narrow"/>
                        </a:rPr>
                        <a:t>24/06/2023</a:t>
                      </a:r>
                      <a:endParaRPr sz="1400" dirty="0">
                        <a:latin typeface="Liberation Sans Narrow"/>
                        <a:cs typeface="Liberation Sans Narrow"/>
                      </a:endParaRPr>
                    </a:p>
                  </a:txBody>
                  <a:tcPr marL="0" marR="0" marT="5334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13"/>
                  </a:ext>
                </a:extLst>
              </a:tr>
              <a:tr h="332486">
                <a:tc>
                  <a:txBody>
                    <a:bodyPr/>
                    <a:lstStyle/>
                    <a:p>
                      <a:pPr marR="80645" algn="r">
                        <a:lnSpc>
                          <a:spcPct val="100000"/>
                        </a:lnSpc>
                        <a:spcBef>
                          <a:spcPts val="430"/>
                        </a:spcBef>
                      </a:pPr>
                      <a:r>
                        <a:rPr sz="1400" b="1" dirty="0">
                          <a:latin typeface="Liberation Sans Narrow"/>
                          <a:cs typeface="Liberation Sans Narrow"/>
                        </a:rPr>
                        <a:t>26</a:t>
                      </a:r>
                      <a:endParaRPr sz="1400" dirty="0">
                        <a:latin typeface="Liberation Sans Narrow"/>
                        <a:cs typeface="Liberation Sans Narrow"/>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670">
                        <a:lnSpc>
                          <a:spcPct val="100000"/>
                        </a:lnSpc>
                        <a:spcBef>
                          <a:spcPts val="430"/>
                        </a:spcBef>
                      </a:pPr>
                      <a:r>
                        <a:rPr sz="1400" b="1" spc="-5" dirty="0">
                          <a:latin typeface="Liberation Sans Narrow"/>
                          <a:cs typeface="Liberation Sans Narrow"/>
                        </a:rPr>
                        <a:t>UTILIDADE </a:t>
                      </a:r>
                      <a:r>
                        <a:rPr sz="1400" b="1" spc="-10" dirty="0">
                          <a:latin typeface="Liberation Sans Narrow"/>
                          <a:cs typeface="Liberation Sans Narrow"/>
                        </a:rPr>
                        <a:t>PROVIDENCIAL </a:t>
                      </a:r>
                      <a:r>
                        <a:rPr sz="1400" b="1" spc="-5" dirty="0">
                          <a:latin typeface="Liberation Sans Narrow"/>
                          <a:cs typeface="Liberation Sans Narrow"/>
                        </a:rPr>
                        <a:t>DA</a:t>
                      </a:r>
                      <a:r>
                        <a:rPr sz="1400" b="1" spc="-15" dirty="0">
                          <a:latin typeface="Liberation Sans Narrow"/>
                          <a:cs typeface="Liberation Sans Narrow"/>
                        </a:rPr>
                        <a:t> </a:t>
                      </a:r>
                      <a:r>
                        <a:rPr sz="1400" b="1" spc="-5" dirty="0" smtClean="0">
                          <a:latin typeface="Liberation Sans Narrow"/>
                          <a:cs typeface="Liberation Sans Narrow"/>
                        </a:rPr>
                        <a:t>FORTUNA</a:t>
                      </a:r>
                      <a:endParaRPr lang="pt-BR" sz="1400" b="1" spc="-5" dirty="0" smtClean="0">
                        <a:latin typeface="Liberation Sans Narrow"/>
                        <a:cs typeface="Liberation Sans Narrow"/>
                      </a:endParaRPr>
                    </a:p>
                    <a:p>
                      <a:pPr marL="26670">
                        <a:lnSpc>
                          <a:spcPct val="100000"/>
                        </a:lnSpc>
                        <a:spcBef>
                          <a:spcPts val="430"/>
                        </a:spcBef>
                      </a:pPr>
                      <a:r>
                        <a:rPr lang="pt-BR" sz="1400" b="1" spc="-5" dirty="0" smtClean="0">
                          <a:solidFill>
                            <a:srgbClr val="FF0000"/>
                          </a:solidFill>
                          <a:latin typeface="Liberation Sans Narrow"/>
                          <a:cs typeface="Liberation Sans Narrow"/>
                        </a:rPr>
                        <a:t>PN – 160 – A GRANDE LUTA </a:t>
                      </a:r>
                    </a:p>
                    <a:p>
                      <a:pPr marL="26670">
                        <a:lnSpc>
                          <a:spcPct val="100000"/>
                        </a:lnSpc>
                        <a:spcBef>
                          <a:spcPts val="430"/>
                        </a:spcBef>
                      </a:pPr>
                      <a:r>
                        <a:rPr lang="pt-BR" sz="1400" b="1" spc="-5" dirty="0" smtClean="0">
                          <a:solidFill>
                            <a:srgbClr val="FF0000"/>
                          </a:solidFill>
                          <a:latin typeface="Liberation Sans Narrow"/>
                          <a:cs typeface="Liberation Sans Narrow"/>
                        </a:rPr>
                        <a:t>LE – i – As Virtudes e ao Vícios Q. 902</a:t>
                      </a:r>
                    </a:p>
                    <a:p>
                      <a:pPr marL="26670">
                        <a:lnSpc>
                          <a:spcPct val="100000"/>
                        </a:lnSpc>
                        <a:spcBef>
                          <a:spcPts val="430"/>
                        </a:spcBef>
                      </a:pPr>
                      <a:r>
                        <a:rPr lang="pt-BR" sz="1400" b="1" spc="-5" dirty="0" smtClean="0">
                          <a:solidFill>
                            <a:srgbClr val="FF0000"/>
                          </a:solidFill>
                          <a:latin typeface="Liberation Sans Narrow"/>
                          <a:cs typeface="Liberation Sans Narrow"/>
                        </a:rPr>
                        <a:t>LM –  Assuntos de Estudo Referencia ao nº 207 (Cap. Da Formação dos Médiuns ) 2ªP</a:t>
                      </a:r>
                      <a:endParaRPr sz="1400" dirty="0">
                        <a:solidFill>
                          <a:srgbClr val="FF0000"/>
                        </a:solidFill>
                        <a:latin typeface="Liberation Sans Narrow"/>
                        <a:cs typeface="Liberation Sans Narrow"/>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430"/>
                        </a:spcBef>
                      </a:pPr>
                      <a:r>
                        <a:rPr sz="1400" b="1" spc="-15" dirty="0">
                          <a:latin typeface="Liberation Sans Narrow"/>
                          <a:cs typeface="Liberation Sans Narrow"/>
                        </a:rPr>
                        <a:t>XVI</a:t>
                      </a:r>
                      <a:endParaRPr sz="1400" dirty="0">
                        <a:latin typeface="Liberation Sans Narrow"/>
                        <a:cs typeface="Liberation Sans Narrow"/>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430"/>
                        </a:spcBef>
                      </a:pPr>
                      <a:r>
                        <a:rPr sz="1400" b="1" spc="-5" dirty="0" smtClean="0">
                          <a:latin typeface="Liberation Sans Narrow"/>
                          <a:cs typeface="Liberation Sans Narrow"/>
                        </a:rPr>
                        <a:t>7 e</a:t>
                      </a:r>
                      <a:r>
                        <a:rPr sz="1400" b="1" spc="-40" dirty="0" smtClean="0">
                          <a:latin typeface="Liberation Sans Narrow"/>
                          <a:cs typeface="Liberation Sans Narrow"/>
                        </a:rPr>
                        <a:t> </a:t>
                      </a:r>
                      <a:r>
                        <a:rPr sz="1400" b="1" spc="-5" dirty="0">
                          <a:latin typeface="Liberation Sans Narrow"/>
                          <a:cs typeface="Liberation Sans Narrow"/>
                        </a:rPr>
                        <a:t>8</a:t>
                      </a:r>
                      <a:endParaRPr sz="1400" dirty="0">
                        <a:latin typeface="Liberation Sans Narrow"/>
                        <a:cs typeface="Liberation Sans Narrow"/>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186690" algn="r">
                        <a:lnSpc>
                          <a:spcPct val="100000"/>
                        </a:lnSpc>
                        <a:spcBef>
                          <a:spcPts val="415"/>
                        </a:spcBef>
                      </a:pPr>
                      <a:r>
                        <a:rPr sz="1400" b="1" spc="-10" dirty="0">
                          <a:latin typeface="Liberation Sans Narrow"/>
                          <a:cs typeface="Liberation Sans Narrow"/>
                        </a:rPr>
                        <a:t>25/06 </a:t>
                      </a:r>
                      <a:r>
                        <a:rPr sz="1400" b="1" spc="-5" dirty="0">
                          <a:latin typeface="Liberation Sans Narrow"/>
                          <a:cs typeface="Liberation Sans Narrow"/>
                        </a:rPr>
                        <a:t>a</a:t>
                      </a:r>
                      <a:r>
                        <a:rPr sz="1400" b="1" spc="-80" dirty="0">
                          <a:latin typeface="Liberation Sans Narrow"/>
                          <a:cs typeface="Liberation Sans Narrow"/>
                        </a:rPr>
                        <a:t> </a:t>
                      </a:r>
                      <a:r>
                        <a:rPr sz="1400" b="1" spc="-10" dirty="0">
                          <a:latin typeface="Liberation Sans Narrow"/>
                          <a:cs typeface="Liberation Sans Narrow"/>
                        </a:rPr>
                        <a:t>01/07/2023</a:t>
                      </a:r>
                      <a:endParaRPr sz="1400" dirty="0">
                        <a:latin typeface="Liberation Sans Narrow"/>
                        <a:cs typeface="Liberation Sans Narrow"/>
                      </a:endParaRPr>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567958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906705585"/>
              </p:ext>
            </p:extLst>
          </p:nvPr>
        </p:nvGraphicFramePr>
        <p:xfrm>
          <a:off x="288036" y="165100"/>
          <a:ext cx="7018017" cy="1797048"/>
        </p:xfrm>
        <a:graphic>
          <a:graphicData uri="http://schemas.openxmlformats.org/drawingml/2006/table">
            <a:tbl>
              <a:tblPr firstRow="1" bandRow="1">
                <a:tableStyleId>{2D5ABB26-0587-4C30-8999-92F81FD0307C}</a:tableStyleId>
              </a:tblPr>
              <a:tblGrid>
                <a:gridCol w="339725">
                  <a:extLst>
                    <a:ext uri="{9D8B030D-6E8A-4147-A177-3AD203B41FA5}">
                      <a16:colId xmlns:a16="http://schemas.microsoft.com/office/drawing/2014/main" val="20000"/>
                    </a:ext>
                  </a:extLst>
                </a:gridCol>
                <a:gridCol w="3756025">
                  <a:extLst>
                    <a:ext uri="{9D8B030D-6E8A-4147-A177-3AD203B41FA5}">
                      <a16:colId xmlns:a16="http://schemas.microsoft.com/office/drawing/2014/main" val="20001"/>
                    </a:ext>
                  </a:extLst>
                </a:gridCol>
                <a:gridCol w="507364">
                  <a:extLst>
                    <a:ext uri="{9D8B030D-6E8A-4147-A177-3AD203B41FA5}">
                      <a16:colId xmlns:a16="http://schemas.microsoft.com/office/drawing/2014/main" val="20002"/>
                    </a:ext>
                  </a:extLst>
                </a:gridCol>
                <a:gridCol w="767079">
                  <a:extLst>
                    <a:ext uri="{9D8B030D-6E8A-4147-A177-3AD203B41FA5}">
                      <a16:colId xmlns:a16="http://schemas.microsoft.com/office/drawing/2014/main" val="20003"/>
                    </a:ext>
                  </a:extLst>
                </a:gridCol>
                <a:gridCol w="1647824">
                  <a:extLst>
                    <a:ext uri="{9D8B030D-6E8A-4147-A177-3AD203B41FA5}">
                      <a16:colId xmlns:a16="http://schemas.microsoft.com/office/drawing/2014/main" val="20004"/>
                    </a:ext>
                  </a:extLst>
                </a:gridCol>
              </a:tblGrid>
              <a:tr h="379475">
                <a:tc>
                  <a:txBody>
                    <a:bodyPr/>
                    <a:lstStyle/>
                    <a:p>
                      <a:endParaRPr lang="pt-BR" dirty="0"/>
                    </a:p>
                  </a:txBody>
                  <a:tcPr marL="0" marR="0" marT="742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dirty="0"/>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742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742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723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371856">
                <a:tc>
                  <a:txBody>
                    <a:bodyPr/>
                    <a:lstStyle/>
                    <a:p>
                      <a:endParaRPr lang="pt-B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362711">
                <a:tc>
                  <a:txBody>
                    <a:bodyPr/>
                    <a:lstStyle/>
                    <a:p>
                      <a:endParaRPr lang="pt-B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6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41630">
                <a:tc>
                  <a:txBody>
                    <a:bodyPr/>
                    <a:lstStyle/>
                    <a:p>
                      <a:endParaRPr lang="pt-B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41376">
                <a:tc>
                  <a:txBody>
                    <a:bodyPr/>
                    <a:lstStyle/>
                    <a:p>
                      <a:endParaRPr lang="pt-B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pt-BR" dirty="0"/>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
        <p:nvSpPr>
          <p:cNvPr id="3" name="object 3"/>
          <p:cNvSpPr txBox="1"/>
          <p:nvPr/>
        </p:nvSpPr>
        <p:spPr>
          <a:xfrm>
            <a:off x="386588" y="3122421"/>
            <a:ext cx="154940" cy="226985"/>
          </a:xfrm>
          <a:prstGeom prst="rect">
            <a:avLst/>
          </a:prstGeom>
        </p:spPr>
        <p:txBody>
          <a:bodyPr vert="horz" wrap="square" lIns="0" tIns="11430" rIns="0" bIns="0" rtlCol="0">
            <a:spAutoFit/>
          </a:bodyPr>
          <a:lstStyle/>
          <a:p>
            <a:pPr marL="12700">
              <a:lnSpc>
                <a:spcPct val="100000"/>
              </a:lnSpc>
              <a:spcBef>
                <a:spcPts val="90"/>
              </a:spcBef>
            </a:pPr>
            <a:r>
              <a:rPr sz="1400" b="1" spc="-5" dirty="0" smtClean="0">
                <a:latin typeface="Liberation Sans Narrow"/>
                <a:cs typeface="Liberation Sans Narrow"/>
              </a:rPr>
              <a:t>1</a:t>
            </a:r>
            <a:endParaRPr sz="1400" dirty="0">
              <a:latin typeface="Liberation Sans Narrow"/>
              <a:cs typeface="Liberation Sans Narrow"/>
            </a:endParaRPr>
          </a:p>
        </p:txBody>
      </p:sp>
      <p:sp>
        <p:nvSpPr>
          <p:cNvPr id="4" name="object 4"/>
          <p:cNvSpPr txBox="1"/>
          <p:nvPr/>
        </p:nvSpPr>
        <p:spPr>
          <a:xfrm>
            <a:off x="386588" y="4154550"/>
            <a:ext cx="154940" cy="226985"/>
          </a:xfrm>
          <a:prstGeom prst="rect">
            <a:avLst/>
          </a:prstGeom>
        </p:spPr>
        <p:txBody>
          <a:bodyPr vert="horz" wrap="square" lIns="0" tIns="11430" rIns="0" bIns="0" rtlCol="0">
            <a:spAutoFit/>
          </a:bodyPr>
          <a:lstStyle/>
          <a:p>
            <a:pPr marL="12700">
              <a:lnSpc>
                <a:spcPct val="100000"/>
              </a:lnSpc>
              <a:spcBef>
                <a:spcPts val="90"/>
              </a:spcBef>
            </a:pPr>
            <a:r>
              <a:rPr lang="pt-BR" sz="1400" dirty="0" smtClean="0">
                <a:latin typeface="Liberation Sans Narrow"/>
                <a:cs typeface="Liberation Sans Narrow"/>
              </a:rPr>
              <a:t>2</a:t>
            </a:r>
            <a:endParaRPr sz="1400" dirty="0">
              <a:latin typeface="Liberation Sans Narrow"/>
              <a:cs typeface="Liberation Sans Narrow"/>
            </a:endParaRPr>
          </a:p>
        </p:txBody>
      </p:sp>
      <p:sp>
        <p:nvSpPr>
          <p:cNvPr id="5" name="object 5"/>
          <p:cNvSpPr txBox="1"/>
          <p:nvPr/>
        </p:nvSpPr>
        <p:spPr>
          <a:xfrm>
            <a:off x="307340" y="5332602"/>
            <a:ext cx="154940" cy="226985"/>
          </a:xfrm>
          <a:prstGeom prst="rect">
            <a:avLst/>
          </a:prstGeom>
        </p:spPr>
        <p:txBody>
          <a:bodyPr vert="horz" wrap="square" lIns="0" tIns="11430" rIns="0" bIns="0" rtlCol="0">
            <a:spAutoFit/>
          </a:bodyPr>
          <a:lstStyle/>
          <a:p>
            <a:pPr marL="12700">
              <a:lnSpc>
                <a:spcPct val="100000"/>
              </a:lnSpc>
              <a:spcBef>
                <a:spcPts val="90"/>
              </a:spcBef>
            </a:pPr>
            <a:r>
              <a:rPr lang="pt-BR" sz="1400" dirty="0" smtClean="0">
                <a:latin typeface="Liberation Sans Narrow"/>
                <a:cs typeface="Liberation Sans Narrow"/>
              </a:rPr>
              <a:t>3</a:t>
            </a:r>
            <a:endParaRPr sz="1400" dirty="0">
              <a:latin typeface="Liberation Sans Narrow"/>
              <a:cs typeface="Liberation Sans Narrow"/>
            </a:endParaRPr>
          </a:p>
        </p:txBody>
      </p:sp>
      <p:sp>
        <p:nvSpPr>
          <p:cNvPr id="6" name="object 6"/>
          <p:cNvSpPr txBox="1"/>
          <p:nvPr/>
        </p:nvSpPr>
        <p:spPr>
          <a:xfrm>
            <a:off x="307340" y="6193916"/>
            <a:ext cx="6911975" cy="1042035"/>
          </a:xfrm>
          <a:prstGeom prst="rect">
            <a:avLst/>
          </a:prstGeom>
        </p:spPr>
        <p:txBody>
          <a:bodyPr vert="horz" wrap="square" lIns="0" tIns="635" rIns="0" bIns="0" rtlCol="0">
            <a:spAutoFit/>
          </a:bodyPr>
          <a:lstStyle/>
          <a:p>
            <a:pPr marL="12700">
              <a:lnSpc>
                <a:spcPts val="1675"/>
              </a:lnSpc>
              <a:spcBef>
                <a:spcPts val="5"/>
              </a:spcBef>
              <a:tabLst>
                <a:tab pos="388620" algn="l"/>
              </a:tabLst>
            </a:pPr>
            <a:r>
              <a:rPr sz="1400" b="1" spc="-10" dirty="0">
                <a:latin typeface="Liberation Sans Narrow"/>
                <a:cs typeface="Liberation Sans Narrow"/>
              </a:rPr>
              <a:t>4)	</a:t>
            </a:r>
            <a:r>
              <a:rPr sz="1950" b="1" baseline="2136" dirty="0">
                <a:latin typeface="Liberation Sans Narrow"/>
                <a:cs typeface="Liberation Sans Narrow"/>
              </a:rPr>
              <a:t>* </a:t>
            </a:r>
            <a:r>
              <a:rPr sz="1950" b="1" spc="7" baseline="2136" dirty="0">
                <a:latin typeface="Liberation Sans Narrow"/>
                <a:cs typeface="Liberation Sans Narrow"/>
              </a:rPr>
              <a:t>CRISTO </a:t>
            </a:r>
            <a:r>
              <a:rPr sz="1950" b="1" baseline="2136" dirty="0">
                <a:latin typeface="Liberation Sans Narrow"/>
                <a:cs typeface="Liberation Sans Narrow"/>
              </a:rPr>
              <a:t>- </a:t>
            </a:r>
            <a:r>
              <a:rPr sz="1950" b="1" spc="7" baseline="2136" dirty="0">
                <a:latin typeface="Liberation Sans Narrow"/>
                <a:cs typeface="Liberation Sans Narrow"/>
              </a:rPr>
              <a:t>E.S.E.:</a:t>
            </a:r>
            <a:endParaRPr sz="1950" baseline="2136">
              <a:latin typeface="Liberation Sans Narrow"/>
              <a:cs typeface="Liberation Sans Narrow"/>
            </a:endParaRPr>
          </a:p>
          <a:p>
            <a:pPr marL="350520" marR="5080">
              <a:lnSpc>
                <a:spcPts val="1620"/>
              </a:lnSpc>
            </a:pPr>
            <a:r>
              <a:rPr sz="1300" b="1" dirty="0">
                <a:latin typeface="Liberation Sans Narrow"/>
                <a:cs typeface="Liberation Sans Narrow"/>
              </a:rPr>
              <a:t>Capitulo I : NÃO VIM DESTRUIR A </a:t>
            </a:r>
            <a:r>
              <a:rPr sz="1300" b="1" spc="5" dirty="0">
                <a:latin typeface="Liberation Sans Narrow"/>
                <a:cs typeface="Liberation Sans Narrow"/>
              </a:rPr>
              <a:t>LEI </a:t>
            </a:r>
            <a:r>
              <a:rPr sz="1300" b="1" dirty="0">
                <a:latin typeface="Liberation Sans Narrow"/>
                <a:cs typeface="Liberation Sans Narrow"/>
              </a:rPr>
              <a:t>- Item 3: </a:t>
            </a:r>
            <a:r>
              <a:rPr sz="1300" b="1" spc="5" dirty="0">
                <a:latin typeface="Liberation Sans Narrow"/>
                <a:cs typeface="Liberation Sans Narrow"/>
              </a:rPr>
              <a:t>CRISTO </a:t>
            </a:r>
            <a:r>
              <a:rPr sz="1300" b="1" dirty="0">
                <a:latin typeface="Liberation Sans Narrow"/>
                <a:cs typeface="Liberation Sans Narrow"/>
              </a:rPr>
              <a:t>/ Apostila </a:t>
            </a:r>
            <a:r>
              <a:rPr sz="1300" b="1" spc="5" dirty="0">
                <a:latin typeface="Liberation Sans Narrow"/>
                <a:cs typeface="Liberation Sans Narrow"/>
              </a:rPr>
              <a:t>da </a:t>
            </a:r>
            <a:r>
              <a:rPr sz="1300" b="1" dirty="0">
                <a:latin typeface="Liberation Sans Narrow"/>
                <a:cs typeface="Liberation Sans Narrow"/>
              </a:rPr>
              <a:t>Área da Assistência Espiritual -  Temas para palestras e preparação das Assistências </a:t>
            </a:r>
            <a:r>
              <a:rPr sz="1300" b="1" spc="5" dirty="0">
                <a:latin typeface="Liberation Sans Narrow"/>
                <a:cs typeface="Liberation Sans Narrow"/>
              </a:rPr>
              <a:t>A3 </a:t>
            </a:r>
            <a:r>
              <a:rPr sz="1300" b="1" dirty="0">
                <a:latin typeface="Liberation Sans Narrow"/>
                <a:cs typeface="Liberation Sans Narrow"/>
              </a:rPr>
              <a:t>e P1P2 - CRISTO, pág. </a:t>
            </a:r>
            <a:r>
              <a:rPr sz="1300" b="1" spc="5" dirty="0">
                <a:latin typeface="Liberation Sans Narrow"/>
                <a:cs typeface="Liberation Sans Narrow"/>
              </a:rPr>
              <a:t>6. </a:t>
            </a:r>
            <a:r>
              <a:rPr sz="1300" b="1" dirty="0">
                <a:latin typeface="Liberation Sans Narrow"/>
                <a:cs typeface="Liberation Sans Narrow"/>
              </a:rPr>
              <a:t>Referência  bibliográfica: E.S.E. - capitulo I - Itens - 3 e4 - Cristo; L.E. pergunta 625; </a:t>
            </a:r>
            <a:r>
              <a:rPr sz="1300" b="1" spc="5" dirty="0">
                <a:latin typeface="Liberation Sans Narrow"/>
                <a:cs typeface="Liberation Sans Narrow"/>
              </a:rPr>
              <a:t>O </a:t>
            </a:r>
            <a:r>
              <a:rPr sz="1300" b="1" dirty="0">
                <a:latin typeface="Liberation Sans Narrow"/>
                <a:cs typeface="Liberation Sans Narrow"/>
              </a:rPr>
              <a:t>Consolador - pág.243; A  Caminho </a:t>
            </a:r>
            <a:r>
              <a:rPr sz="1300" b="1" spc="5" dirty="0">
                <a:latin typeface="Liberation Sans Narrow"/>
                <a:cs typeface="Liberation Sans Narrow"/>
              </a:rPr>
              <a:t>da </a:t>
            </a:r>
            <a:r>
              <a:rPr sz="1300" b="1" dirty="0">
                <a:latin typeface="Liberation Sans Narrow"/>
                <a:cs typeface="Liberation Sans Narrow"/>
              </a:rPr>
              <a:t>luz - capitulo</a:t>
            </a:r>
            <a:r>
              <a:rPr sz="1300" b="1" spc="15" dirty="0">
                <a:latin typeface="Liberation Sans Narrow"/>
                <a:cs typeface="Liberation Sans Narrow"/>
              </a:rPr>
              <a:t> </a:t>
            </a:r>
            <a:r>
              <a:rPr sz="1300" b="1" dirty="0">
                <a:latin typeface="Liberation Sans Narrow"/>
                <a:cs typeface="Liberation Sans Narrow"/>
              </a:rPr>
              <a:t>1.</a:t>
            </a:r>
            <a:endParaRPr sz="1300">
              <a:latin typeface="Liberation Sans Narrow"/>
              <a:cs typeface="Liberation Sans Narrow"/>
            </a:endParaRPr>
          </a:p>
        </p:txBody>
      </p:sp>
      <p:sp>
        <p:nvSpPr>
          <p:cNvPr id="7" name="object 7"/>
          <p:cNvSpPr txBox="1"/>
          <p:nvPr/>
        </p:nvSpPr>
        <p:spPr>
          <a:xfrm>
            <a:off x="6657593" y="8207120"/>
            <a:ext cx="647700" cy="172085"/>
          </a:xfrm>
          <a:prstGeom prst="rect">
            <a:avLst/>
          </a:prstGeom>
        </p:spPr>
        <p:txBody>
          <a:bodyPr vert="horz" wrap="square" lIns="0" tIns="13970" rIns="0" bIns="0" rtlCol="0">
            <a:spAutoFit/>
          </a:bodyPr>
          <a:lstStyle/>
          <a:p>
            <a:pPr marL="12700">
              <a:lnSpc>
                <a:spcPct val="100000"/>
              </a:lnSpc>
              <a:spcBef>
                <a:spcPts val="110"/>
              </a:spcBef>
            </a:pPr>
            <a:r>
              <a:rPr sz="950" b="1" spc="-35" dirty="0">
                <a:solidFill>
                  <a:srgbClr val="808080"/>
                </a:solidFill>
                <a:latin typeface="Trebuchet MS"/>
                <a:cs typeface="Trebuchet MS"/>
              </a:rPr>
              <a:t>02/01/2022</a:t>
            </a:r>
            <a:endParaRPr sz="950">
              <a:latin typeface="Trebuchet MS"/>
              <a:cs typeface="Trebuchet MS"/>
            </a:endParaRPr>
          </a:p>
        </p:txBody>
      </p:sp>
      <p:sp>
        <p:nvSpPr>
          <p:cNvPr id="8" name="object 8"/>
          <p:cNvSpPr txBox="1"/>
          <p:nvPr/>
        </p:nvSpPr>
        <p:spPr>
          <a:xfrm>
            <a:off x="1956488" y="2727706"/>
            <a:ext cx="3810635" cy="238125"/>
          </a:xfrm>
          <a:prstGeom prst="rect">
            <a:avLst/>
          </a:prstGeom>
        </p:spPr>
        <p:txBody>
          <a:bodyPr vert="horz" wrap="square" lIns="0" tIns="11430" rIns="0" bIns="0" rtlCol="0">
            <a:spAutoFit/>
          </a:bodyPr>
          <a:lstStyle/>
          <a:p>
            <a:pPr marL="12700">
              <a:lnSpc>
                <a:spcPct val="100000"/>
              </a:lnSpc>
              <a:spcBef>
                <a:spcPts val="90"/>
              </a:spcBef>
            </a:pPr>
            <a:r>
              <a:rPr sz="1400" b="1" spc="-10" dirty="0">
                <a:latin typeface="Liberation Sans Narrow"/>
                <a:cs typeface="Liberation Sans Narrow"/>
              </a:rPr>
              <a:t>Atenção: </a:t>
            </a:r>
            <a:r>
              <a:rPr sz="1400" b="1" spc="-5" dirty="0">
                <a:latin typeface="Liberation Sans Narrow"/>
                <a:cs typeface="Liberation Sans Narrow"/>
              </a:rPr>
              <a:t>preparo para </a:t>
            </a:r>
            <a:r>
              <a:rPr sz="1400" b="1" spc="-10" dirty="0">
                <a:latin typeface="Liberation Sans Narrow"/>
                <a:cs typeface="Liberation Sans Narrow"/>
              </a:rPr>
              <a:t>as palestras </a:t>
            </a:r>
            <a:r>
              <a:rPr sz="1400" b="1" spc="-5" dirty="0">
                <a:latin typeface="Liberation Sans Narrow"/>
                <a:cs typeface="Liberation Sans Narrow"/>
              </a:rPr>
              <a:t>de temas</a:t>
            </a:r>
            <a:r>
              <a:rPr sz="1400" b="1" spc="-10" dirty="0">
                <a:latin typeface="Liberation Sans Narrow"/>
                <a:cs typeface="Liberation Sans Narrow"/>
              </a:rPr>
              <a:t> especiais</a:t>
            </a:r>
            <a:endParaRPr sz="1400" dirty="0">
              <a:latin typeface="Liberation Sans Narrow"/>
              <a:cs typeface="Liberation Sans Narrow"/>
            </a:endParaRPr>
          </a:p>
        </p:txBody>
      </p:sp>
      <p:sp>
        <p:nvSpPr>
          <p:cNvPr id="9" name="object 9"/>
          <p:cNvSpPr txBox="1"/>
          <p:nvPr/>
        </p:nvSpPr>
        <p:spPr>
          <a:xfrm>
            <a:off x="645668" y="3151377"/>
            <a:ext cx="6623684" cy="842010"/>
          </a:xfrm>
          <a:prstGeom prst="rect">
            <a:avLst/>
          </a:prstGeom>
        </p:spPr>
        <p:txBody>
          <a:bodyPr vert="horz" wrap="square" lIns="0" tIns="13335" rIns="0" bIns="0" rtlCol="0">
            <a:spAutoFit/>
          </a:bodyPr>
          <a:lstStyle/>
          <a:p>
            <a:pPr marL="12700">
              <a:lnSpc>
                <a:spcPct val="100000"/>
              </a:lnSpc>
              <a:spcBef>
                <a:spcPts val="105"/>
              </a:spcBef>
            </a:pPr>
            <a:r>
              <a:rPr sz="1300" b="1" spc="5" dirty="0">
                <a:latin typeface="Liberation Sans Narrow"/>
                <a:cs typeface="Liberation Sans Narrow"/>
              </a:rPr>
              <a:t>VISÃO ESPÍRITA DE</a:t>
            </a:r>
            <a:r>
              <a:rPr sz="1300" b="1" spc="-5" dirty="0">
                <a:latin typeface="Liberation Sans Narrow"/>
                <a:cs typeface="Liberation Sans Narrow"/>
              </a:rPr>
              <a:t> </a:t>
            </a:r>
            <a:r>
              <a:rPr sz="1300" b="1" dirty="0">
                <a:latin typeface="Liberation Sans Narrow"/>
                <a:cs typeface="Liberation Sans Narrow"/>
              </a:rPr>
              <a:t>FAMÍLIA:</a:t>
            </a:r>
            <a:endParaRPr sz="1300" dirty="0">
              <a:latin typeface="Liberation Sans Narrow"/>
              <a:cs typeface="Liberation Sans Narrow"/>
            </a:endParaRPr>
          </a:p>
          <a:p>
            <a:pPr marL="12700" marR="5080">
              <a:lnSpc>
                <a:spcPct val="103800"/>
              </a:lnSpc>
            </a:pPr>
            <a:r>
              <a:rPr sz="1300" b="1" dirty="0">
                <a:latin typeface="Liberation Sans Narrow"/>
                <a:cs typeface="Liberation Sans Narrow"/>
              </a:rPr>
              <a:t>Quando o tema </a:t>
            </a:r>
            <a:r>
              <a:rPr sz="1300" b="1" spc="5" dirty="0">
                <a:latin typeface="Liberation Sans Narrow"/>
                <a:cs typeface="Liberation Sans Narrow"/>
              </a:rPr>
              <a:t>do </a:t>
            </a:r>
            <a:r>
              <a:rPr sz="1300" b="1" dirty="0">
                <a:latin typeface="Liberation Sans Narrow"/>
                <a:cs typeface="Liberation Sans Narrow"/>
              </a:rPr>
              <a:t>Evangelho for "VISÃO </a:t>
            </a:r>
            <a:r>
              <a:rPr sz="1300" b="1" spc="5" dirty="0">
                <a:latin typeface="Liberation Sans Narrow"/>
                <a:cs typeface="Liberation Sans Narrow"/>
              </a:rPr>
              <a:t>ESPÍRITA DE </a:t>
            </a:r>
            <a:r>
              <a:rPr sz="1300" b="1" dirty="0">
                <a:latin typeface="Liberation Sans Narrow"/>
                <a:cs typeface="Liberation Sans Narrow"/>
              </a:rPr>
              <a:t>FAMÍLIA", o colaborador encarregado </a:t>
            </a:r>
            <a:r>
              <a:rPr sz="1300" b="1" spc="5" dirty="0">
                <a:latin typeface="Liberation Sans Narrow"/>
                <a:cs typeface="Liberation Sans Narrow"/>
              </a:rPr>
              <a:t>de  </a:t>
            </a:r>
            <a:r>
              <a:rPr sz="1300" b="1" dirty="0">
                <a:latin typeface="Liberation Sans Narrow"/>
                <a:cs typeface="Liberation Sans Narrow"/>
              </a:rPr>
              <a:t>fazer o Evangelho </a:t>
            </a:r>
            <a:r>
              <a:rPr sz="1300" b="1" spc="5" dirty="0">
                <a:latin typeface="Liberation Sans Narrow"/>
                <a:cs typeface="Liberation Sans Narrow"/>
              </a:rPr>
              <a:t>na </a:t>
            </a:r>
            <a:r>
              <a:rPr sz="1300" b="1" dirty="0">
                <a:latin typeface="Liberation Sans Narrow"/>
                <a:cs typeface="Liberation Sans Narrow"/>
              </a:rPr>
              <a:t>preparação </a:t>
            </a:r>
            <a:r>
              <a:rPr sz="1300" b="1" spc="5" dirty="0">
                <a:latin typeface="Liberation Sans Narrow"/>
                <a:cs typeface="Liberation Sans Narrow"/>
              </a:rPr>
              <a:t>dos </a:t>
            </a:r>
            <a:r>
              <a:rPr sz="1300" b="1" dirty="0">
                <a:latin typeface="Liberation Sans Narrow"/>
                <a:cs typeface="Liberation Sans Narrow"/>
              </a:rPr>
              <a:t>colaboradores poderá prepará-lo utilizando-se do capítulo </a:t>
            </a:r>
            <a:r>
              <a:rPr sz="1300" b="1" spc="5" dirty="0">
                <a:latin typeface="Liberation Sans Narrow"/>
                <a:cs typeface="Liberation Sans Narrow"/>
              </a:rPr>
              <a:t>XIV </a:t>
            </a:r>
            <a:r>
              <a:rPr sz="1300" b="1" dirty="0">
                <a:latin typeface="Liberation Sans Narrow"/>
                <a:cs typeface="Liberation Sans Narrow"/>
              </a:rPr>
              <a:t>-  Itens 8 e</a:t>
            </a:r>
            <a:r>
              <a:rPr sz="1300" b="1" spc="10" dirty="0">
                <a:latin typeface="Liberation Sans Narrow"/>
                <a:cs typeface="Liberation Sans Narrow"/>
              </a:rPr>
              <a:t> </a:t>
            </a:r>
            <a:r>
              <a:rPr sz="1300" b="1" spc="-5" dirty="0">
                <a:latin typeface="Liberation Sans Narrow"/>
                <a:cs typeface="Liberation Sans Narrow"/>
              </a:rPr>
              <a:t>9;</a:t>
            </a:r>
            <a:endParaRPr sz="1300" dirty="0">
              <a:latin typeface="Liberation Sans Narrow"/>
              <a:cs typeface="Liberation Sans Narrow"/>
            </a:endParaRPr>
          </a:p>
        </p:txBody>
      </p:sp>
      <p:sp>
        <p:nvSpPr>
          <p:cNvPr id="10" name="object 10"/>
          <p:cNvSpPr txBox="1"/>
          <p:nvPr/>
        </p:nvSpPr>
        <p:spPr>
          <a:xfrm>
            <a:off x="645668" y="4159122"/>
            <a:ext cx="6501765" cy="1814830"/>
          </a:xfrm>
          <a:prstGeom prst="rect">
            <a:avLst/>
          </a:prstGeom>
        </p:spPr>
        <p:txBody>
          <a:bodyPr vert="horz" wrap="square" lIns="0" tIns="13335" rIns="0" bIns="0" rtlCol="0">
            <a:spAutoFit/>
          </a:bodyPr>
          <a:lstStyle/>
          <a:p>
            <a:pPr marL="12700">
              <a:lnSpc>
                <a:spcPct val="100000"/>
              </a:lnSpc>
              <a:spcBef>
                <a:spcPts val="105"/>
              </a:spcBef>
            </a:pPr>
            <a:r>
              <a:rPr sz="1300" b="1" dirty="0">
                <a:latin typeface="Liberation Sans Narrow"/>
                <a:cs typeface="Liberation Sans Narrow"/>
              </a:rPr>
              <a:t>PREVENÇÃO E COMBATE À DEPENDÊNCIA</a:t>
            </a:r>
            <a:r>
              <a:rPr sz="1300" b="1" spc="20" dirty="0">
                <a:latin typeface="Liberation Sans Narrow"/>
                <a:cs typeface="Liberation Sans Narrow"/>
              </a:rPr>
              <a:t> </a:t>
            </a:r>
            <a:r>
              <a:rPr sz="1300" b="1" spc="5" dirty="0">
                <a:latin typeface="Liberation Sans Narrow"/>
                <a:cs typeface="Liberation Sans Narrow"/>
              </a:rPr>
              <a:t>QUÍMICA:</a:t>
            </a:r>
            <a:endParaRPr sz="1300">
              <a:latin typeface="Liberation Sans Narrow"/>
              <a:cs typeface="Liberation Sans Narrow"/>
            </a:endParaRPr>
          </a:p>
          <a:p>
            <a:pPr marL="12700">
              <a:lnSpc>
                <a:spcPct val="100000"/>
              </a:lnSpc>
              <a:spcBef>
                <a:spcPts val="60"/>
              </a:spcBef>
            </a:pPr>
            <a:r>
              <a:rPr sz="1300" b="1" dirty="0">
                <a:latin typeface="Liberation Sans Narrow"/>
                <a:cs typeface="Liberation Sans Narrow"/>
              </a:rPr>
              <a:t>Quando o tema for "PREVENÇÃO E COMBATE À DEPENDÊNCIA QUÍMICA", para a</a:t>
            </a:r>
            <a:r>
              <a:rPr sz="1300" b="1" spc="175" dirty="0">
                <a:latin typeface="Liberation Sans Narrow"/>
                <a:cs typeface="Liberation Sans Narrow"/>
              </a:rPr>
              <a:t> </a:t>
            </a:r>
            <a:r>
              <a:rPr sz="1300" b="1" dirty="0">
                <a:latin typeface="Liberation Sans Narrow"/>
                <a:cs typeface="Liberation Sans Narrow"/>
              </a:rPr>
              <a:t>PREPARAÇÃO</a:t>
            </a:r>
            <a:endParaRPr sz="1300">
              <a:latin typeface="Liberation Sans Narrow"/>
              <a:cs typeface="Liberation Sans Narrow"/>
            </a:endParaRPr>
          </a:p>
          <a:p>
            <a:pPr marL="12700" marR="16510">
              <a:lnSpc>
                <a:spcPct val="103800"/>
              </a:lnSpc>
            </a:pPr>
            <a:r>
              <a:rPr sz="1300" b="1" dirty="0">
                <a:latin typeface="Liberation Sans Narrow"/>
                <a:cs typeface="Liberation Sans Narrow"/>
              </a:rPr>
              <a:t>DOS </a:t>
            </a:r>
            <a:r>
              <a:rPr sz="1300" b="1" spc="5" dirty="0">
                <a:latin typeface="Liberation Sans Narrow"/>
                <a:cs typeface="Liberation Sans Narrow"/>
              </a:rPr>
              <a:t>COLABORADORES </a:t>
            </a:r>
            <a:r>
              <a:rPr sz="1300" b="1" dirty="0">
                <a:latin typeface="Liberation Sans Narrow"/>
                <a:cs typeface="Liberation Sans Narrow"/>
              </a:rPr>
              <a:t>e </a:t>
            </a:r>
            <a:r>
              <a:rPr sz="1300" b="1" spc="5" dirty="0">
                <a:latin typeface="Liberation Sans Narrow"/>
                <a:cs typeface="Liberation Sans Narrow"/>
              </a:rPr>
              <a:t>nos </a:t>
            </a:r>
            <a:r>
              <a:rPr sz="1300" b="1" dirty="0">
                <a:latin typeface="Liberation Sans Narrow"/>
                <a:cs typeface="Liberation Sans Narrow"/>
              </a:rPr>
              <a:t>intervalos dentro das CÂMARAS </a:t>
            </a:r>
            <a:r>
              <a:rPr sz="1300" b="1" spc="5" dirty="0">
                <a:latin typeface="Liberation Sans Narrow"/>
                <a:cs typeface="Liberation Sans Narrow"/>
              </a:rPr>
              <a:t>DE PASSES </a:t>
            </a:r>
            <a:r>
              <a:rPr sz="1300" b="1" dirty="0">
                <a:latin typeface="Liberation Sans Narrow"/>
                <a:cs typeface="Liberation Sans Narrow"/>
              </a:rPr>
              <a:t>das Assistências </a:t>
            </a:r>
            <a:r>
              <a:rPr sz="1300" b="1" spc="5" dirty="0">
                <a:latin typeface="Liberation Sans Narrow"/>
                <a:cs typeface="Liberation Sans Narrow"/>
              </a:rPr>
              <a:t>A3 </a:t>
            </a:r>
            <a:r>
              <a:rPr sz="1300" b="1" dirty="0">
                <a:latin typeface="Liberation Sans Narrow"/>
                <a:cs typeface="Liberation Sans Narrow"/>
              </a:rPr>
              <a:t>e  </a:t>
            </a:r>
            <a:r>
              <a:rPr sz="1300" b="1" spc="-125" dirty="0">
                <a:latin typeface="Arial"/>
                <a:cs typeface="Arial"/>
              </a:rPr>
              <a:t>P1P2, </a:t>
            </a:r>
            <a:r>
              <a:rPr sz="1300" b="1" spc="-140" dirty="0">
                <a:latin typeface="Arial"/>
                <a:cs typeface="Arial"/>
              </a:rPr>
              <a:t>o tema </a:t>
            </a:r>
            <a:r>
              <a:rPr sz="1300" b="1" spc="-120" dirty="0">
                <a:latin typeface="Arial"/>
                <a:cs typeface="Arial"/>
              </a:rPr>
              <a:t>será </a:t>
            </a:r>
            <a:r>
              <a:rPr sz="1300" b="1" spc="-150" dirty="0">
                <a:latin typeface="Arial"/>
                <a:cs typeface="Arial"/>
              </a:rPr>
              <a:t>"MISSÃO </a:t>
            </a:r>
            <a:r>
              <a:rPr sz="1300" b="1" spc="-165" dirty="0">
                <a:latin typeface="Arial"/>
                <a:cs typeface="Arial"/>
              </a:rPr>
              <a:t>DOS </a:t>
            </a:r>
            <a:r>
              <a:rPr sz="1300" b="1" spc="-130" dirty="0">
                <a:latin typeface="Arial"/>
                <a:cs typeface="Arial"/>
              </a:rPr>
              <a:t>ESPÍRITAS" </a:t>
            </a:r>
            <a:r>
              <a:rPr sz="1300" b="1" spc="-80" dirty="0">
                <a:latin typeface="Arial"/>
                <a:cs typeface="Arial"/>
              </a:rPr>
              <a:t>- </a:t>
            </a:r>
            <a:r>
              <a:rPr sz="1300" b="1" spc="-110" dirty="0">
                <a:latin typeface="Arial"/>
                <a:cs typeface="Arial"/>
              </a:rPr>
              <a:t>capítulo </a:t>
            </a:r>
            <a:r>
              <a:rPr sz="1300" b="1" spc="-125" dirty="0">
                <a:latin typeface="Arial"/>
                <a:cs typeface="Arial"/>
              </a:rPr>
              <a:t>XX, </a:t>
            </a:r>
            <a:r>
              <a:rPr sz="1300" b="1" spc="-120" dirty="0">
                <a:latin typeface="Arial"/>
                <a:cs typeface="Arial"/>
              </a:rPr>
              <a:t>item </a:t>
            </a:r>
            <a:r>
              <a:rPr sz="1300" b="1" spc="-130" dirty="0">
                <a:latin typeface="Arial"/>
                <a:cs typeface="Arial"/>
              </a:rPr>
              <a:t>4 </a:t>
            </a:r>
            <a:r>
              <a:rPr sz="1300" b="1" spc="-140" dirty="0">
                <a:latin typeface="Arial"/>
                <a:cs typeface="Arial"/>
              </a:rPr>
              <a:t>do </a:t>
            </a:r>
            <a:r>
              <a:rPr sz="1300" b="1" spc="-145" dirty="0">
                <a:latin typeface="Arial"/>
                <a:cs typeface="Arial"/>
              </a:rPr>
              <a:t>“O </a:t>
            </a:r>
            <a:r>
              <a:rPr sz="1300" b="1" spc="-130" dirty="0">
                <a:latin typeface="Arial"/>
                <a:cs typeface="Arial"/>
              </a:rPr>
              <a:t>Evangelho </a:t>
            </a:r>
            <a:r>
              <a:rPr sz="1300" b="1" spc="-140" dirty="0">
                <a:latin typeface="Arial"/>
                <a:cs typeface="Arial"/>
              </a:rPr>
              <a:t>Segundo o  </a:t>
            </a:r>
            <a:r>
              <a:rPr sz="1300" b="1" spc="-114" dirty="0">
                <a:latin typeface="Arial"/>
                <a:cs typeface="Arial"/>
              </a:rPr>
              <a:t>Espiritismo”;</a:t>
            </a:r>
            <a:endParaRPr sz="1300">
              <a:latin typeface="Arial"/>
              <a:cs typeface="Arial"/>
            </a:endParaRPr>
          </a:p>
          <a:p>
            <a:pPr marL="12700">
              <a:lnSpc>
                <a:spcPct val="100000"/>
              </a:lnSpc>
              <a:spcBef>
                <a:spcPts val="1240"/>
              </a:spcBef>
            </a:pPr>
            <a:r>
              <a:rPr sz="1300" b="1" dirty="0">
                <a:latin typeface="Liberation Sans Narrow"/>
                <a:cs typeface="Liberation Sans Narrow"/>
              </a:rPr>
              <a:t>EVANGELHO </a:t>
            </a:r>
            <a:r>
              <a:rPr sz="1300" b="1" spc="5" dirty="0">
                <a:latin typeface="Liberation Sans Narrow"/>
                <a:cs typeface="Liberation Sans Narrow"/>
              </a:rPr>
              <a:t>NO LAR:</a:t>
            </a:r>
            <a:endParaRPr sz="1300">
              <a:latin typeface="Liberation Sans Narrow"/>
              <a:cs typeface="Liberation Sans Narrow"/>
            </a:endParaRPr>
          </a:p>
          <a:p>
            <a:pPr marL="12700" marR="5080">
              <a:lnSpc>
                <a:spcPct val="103800"/>
              </a:lnSpc>
            </a:pPr>
            <a:r>
              <a:rPr sz="1300" b="1" spc="-145" dirty="0">
                <a:latin typeface="Arial"/>
                <a:cs typeface="Arial"/>
              </a:rPr>
              <a:t>Quando </a:t>
            </a:r>
            <a:r>
              <a:rPr sz="1300" b="1" spc="-140" dirty="0">
                <a:latin typeface="Arial"/>
                <a:cs typeface="Arial"/>
              </a:rPr>
              <a:t>o tema </a:t>
            </a:r>
            <a:r>
              <a:rPr sz="1300" b="1" spc="-100" dirty="0">
                <a:latin typeface="Arial"/>
                <a:cs typeface="Arial"/>
              </a:rPr>
              <a:t>for </a:t>
            </a:r>
            <a:r>
              <a:rPr sz="1300" b="1" spc="-160" dirty="0">
                <a:latin typeface="Arial"/>
                <a:cs typeface="Arial"/>
              </a:rPr>
              <a:t>“EVANGELHO </a:t>
            </a:r>
            <a:r>
              <a:rPr sz="1300" b="1" spc="-170" dirty="0">
                <a:latin typeface="Arial"/>
                <a:cs typeface="Arial"/>
              </a:rPr>
              <a:t>NO </a:t>
            </a:r>
            <a:r>
              <a:rPr sz="1300" b="1" spc="-130" dirty="0">
                <a:latin typeface="Arial"/>
                <a:cs typeface="Arial"/>
              </a:rPr>
              <a:t>LAR”, </a:t>
            </a:r>
            <a:r>
              <a:rPr sz="1300" b="1" spc="-95" dirty="0">
                <a:latin typeface="Arial"/>
                <a:cs typeface="Arial"/>
              </a:rPr>
              <a:t>utilizar </a:t>
            </a:r>
            <a:r>
              <a:rPr sz="1300" b="1" spc="-135" dirty="0">
                <a:latin typeface="Arial"/>
                <a:cs typeface="Arial"/>
              </a:rPr>
              <a:t>os </a:t>
            </a:r>
            <a:r>
              <a:rPr sz="1300" b="1" spc="-114" dirty="0">
                <a:latin typeface="Arial"/>
                <a:cs typeface="Arial"/>
              </a:rPr>
              <a:t>capítulos </a:t>
            </a:r>
            <a:r>
              <a:rPr sz="1300" b="1" spc="-100" dirty="0">
                <a:latin typeface="Arial"/>
                <a:cs typeface="Arial"/>
              </a:rPr>
              <a:t>8, </a:t>
            </a:r>
            <a:r>
              <a:rPr sz="1300" b="1" spc="-95" dirty="0">
                <a:latin typeface="Arial"/>
                <a:cs typeface="Arial"/>
              </a:rPr>
              <a:t>9, </a:t>
            </a:r>
            <a:r>
              <a:rPr sz="1300" b="1" spc="-125" dirty="0">
                <a:latin typeface="Arial"/>
                <a:cs typeface="Arial"/>
              </a:rPr>
              <a:t>10 </a:t>
            </a:r>
            <a:r>
              <a:rPr sz="1300" b="1" spc="-130" dirty="0">
                <a:latin typeface="Arial"/>
                <a:cs typeface="Arial"/>
              </a:rPr>
              <a:t>e 11 </a:t>
            </a:r>
            <a:r>
              <a:rPr sz="1300" b="1" spc="-140" dirty="0">
                <a:latin typeface="Arial"/>
                <a:cs typeface="Arial"/>
              </a:rPr>
              <a:t>do </a:t>
            </a:r>
            <a:r>
              <a:rPr sz="1300" b="1" spc="-100" dirty="0">
                <a:latin typeface="Arial"/>
                <a:cs typeface="Arial"/>
              </a:rPr>
              <a:t>livro </a:t>
            </a:r>
            <a:r>
              <a:rPr sz="1300" b="1" spc="-160" dirty="0">
                <a:latin typeface="Arial"/>
                <a:cs typeface="Arial"/>
              </a:rPr>
              <a:t>"EVANGELHO  </a:t>
            </a:r>
            <a:r>
              <a:rPr sz="1300" b="1" dirty="0">
                <a:latin typeface="Liberation Sans Narrow"/>
                <a:cs typeface="Liberation Sans Narrow"/>
              </a:rPr>
              <a:t>NO </a:t>
            </a:r>
            <a:r>
              <a:rPr sz="1300" b="1" spc="5" dirty="0">
                <a:latin typeface="Liberation Sans Narrow"/>
                <a:cs typeface="Liberation Sans Narrow"/>
              </a:rPr>
              <a:t>LAR, NOSSO ENCONTRO COM </a:t>
            </a:r>
            <a:r>
              <a:rPr sz="1300" b="1" dirty="0">
                <a:latin typeface="Liberation Sans Narrow"/>
                <a:cs typeface="Liberation Sans Narrow"/>
              </a:rPr>
              <a:t>A PAZ", das Edições</a:t>
            </a:r>
            <a:r>
              <a:rPr sz="1300" b="1" spc="5" dirty="0">
                <a:latin typeface="Liberation Sans Narrow"/>
                <a:cs typeface="Liberation Sans Narrow"/>
              </a:rPr>
              <a:t> </a:t>
            </a:r>
            <a:r>
              <a:rPr sz="1300" b="1" dirty="0">
                <a:latin typeface="Liberation Sans Narrow"/>
                <a:cs typeface="Liberation Sans Narrow"/>
              </a:rPr>
              <a:t>FEESP;</a:t>
            </a:r>
            <a:endParaRPr sz="1300">
              <a:latin typeface="Liberation Sans Narrow"/>
              <a:cs typeface="Liberation Sans Narrow"/>
            </a:endParaRPr>
          </a:p>
        </p:txBody>
      </p:sp>
      <p:sp>
        <p:nvSpPr>
          <p:cNvPr id="12" name="object 12"/>
          <p:cNvSpPr txBox="1"/>
          <p:nvPr/>
        </p:nvSpPr>
        <p:spPr>
          <a:xfrm>
            <a:off x="2042922" y="7798358"/>
            <a:ext cx="2911475" cy="633507"/>
          </a:xfrm>
          <a:prstGeom prst="rect">
            <a:avLst/>
          </a:prstGeom>
        </p:spPr>
        <p:txBody>
          <a:bodyPr vert="horz" wrap="square" lIns="0" tIns="17780" rIns="0" bIns="0" rtlCol="0">
            <a:spAutoFit/>
          </a:bodyPr>
          <a:lstStyle/>
          <a:p>
            <a:pPr marR="38735" algn="ctr">
              <a:lnSpc>
                <a:spcPts val="1610"/>
              </a:lnSpc>
              <a:spcBef>
                <a:spcPts val="140"/>
              </a:spcBef>
            </a:pPr>
            <a:r>
              <a:rPr lang="pt-BR" sz="1350" b="1" spc="15" dirty="0" smtClean="0">
                <a:latin typeface="Liberation Sans Narrow"/>
                <a:cs typeface="Liberation Sans Narrow"/>
              </a:rPr>
              <a:t>Carlos Gomes da Silva </a:t>
            </a:r>
            <a:endParaRPr sz="1350" dirty="0">
              <a:latin typeface="Liberation Sans Narrow"/>
              <a:cs typeface="Liberation Sans Narrow"/>
            </a:endParaRPr>
          </a:p>
          <a:p>
            <a:pPr algn="ctr">
              <a:lnSpc>
                <a:spcPts val="1610"/>
              </a:lnSpc>
            </a:pPr>
            <a:r>
              <a:rPr sz="1350" b="1" spc="10" dirty="0" err="1" smtClean="0">
                <a:latin typeface="Liberation Sans Narrow"/>
                <a:cs typeface="Liberation Sans Narrow"/>
              </a:rPr>
              <a:t>Diretor</a:t>
            </a:r>
            <a:r>
              <a:rPr sz="1350" b="1" spc="10" dirty="0" smtClean="0">
                <a:latin typeface="Liberation Sans Narrow"/>
                <a:cs typeface="Liberation Sans Narrow"/>
              </a:rPr>
              <a:t> </a:t>
            </a:r>
            <a:r>
              <a:rPr lang="pt-BR" sz="1350" b="1" spc="10" dirty="0" smtClean="0">
                <a:latin typeface="Liberation Sans Narrow"/>
                <a:cs typeface="Liberation Sans Narrow"/>
              </a:rPr>
              <a:t>de Ensino e Treinamentos e </a:t>
            </a:r>
            <a:r>
              <a:rPr sz="1350" b="1" spc="15" dirty="0" smtClean="0">
                <a:latin typeface="Liberation Sans Narrow"/>
                <a:cs typeface="Liberation Sans Narrow"/>
              </a:rPr>
              <a:t>da </a:t>
            </a:r>
            <a:r>
              <a:rPr sz="1350" b="1" spc="15" dirty="0">
                <a:latin typeface="Liberation Sans Narrow"/>
                <a:cs typeface="Liberation Sans Narrow"/>
              </a:rPr>
              <a:t>Área de Assistência</a:t>
            </a:r>
            <a:r>
              <a:rPr sz="1350" b="1" dirty="0">
                <a:latin typeface="Liberation Sans Narrow"/>
                <a:cs typeface="Liberation Sans Narrow"/>
              </a:rPr>
              <a:t> </a:t>
            </a:r>
            <a:r>
              <a:rPr sz="1350" b="1" spc="10" dirty="0">
                <a:latin typeface="Liberation Sans Narrow"/>
                <a:cs typeface="Liberation Sans Narrow"/>
              </a:rPr>
              <a:t>Espiritual</a:t>
            </a:r>
            <a:endParaRPr sz="1350" dirty="0">
              <a:latin typeface="Liberation Sans Narrow"/>
              <a:cs typeface="Liberation Sans Narrow"/>
            </a:endParaRPr>
          </a:p>
        </p:txBody>
      </p:sp>
    </p:spTree>
    <p:extLst>
      <p:ext uri="{BB962C8B-B14F-4D97-AF65-F5344CB8AC3E}">
        <p14:creationId xmlns:p14="http://schemas.microsoft.com/office/powerpoint/2010/main" val="3661701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349250" y="1079500"/>
            <a:ext cx="6934200" cy="1447800"/>
          </a:xfrm>
          <a:prstGeom prst="rect">
            <a:avLst/>
          </a:prstGeom>
        </p:spPr>
      </p:pic>
      <p:sp>
        <p:nvSpPr>
          <p:cNvPr id="3" name="Retângulo 2"/>
          <p:cNvSpPr/>
          <p:nvPr/>
        </p:nvSpPr>
        <p:spPr>
          <a:xfrm>
            <a:off x="349250" y="317500"/>
            <a:ext cx="6934200" cy="615553"/>
          </a:xfrm>
          <a:prstGeom prst="rect">
            <a:avLst/>
          </a:prstGeom>
        </p:spPr>
        <p:txBody>
          <a:bodyPr wrap="square">
            <a:spAutoFit/>
          </a:bodyPr>
          <a:lstStyle/>
          <a:p>
            <a:endParaRPr lang="pt-BR" dirty="0"/>
          </a:p>
          <a:p>
            <a:pPr algn="ctr"/>
            <a:r>
              <a:rPr lang="pt-BR" sz="1600" b="1" i="1" u="sng" dirty="0">
                <a:solidFill>
                  <a:srgbClr val="FF0000"/>
                </a:solidFill>
              </a:rPr>
              <a:t>ATIVIDADES  A E K I   -   PARA </a:t>
            </a:r>
            <a:r>
              <a:rPr lang="pt-BR" sz="1600" b="1" i="1" u="sng" dirty="0" smtClean="0">
                <a:solidFill>
                  <a:srgbClr val="FF0000"/>
                </a:solidFill>
              </a:rPr>
              <a:t>1.º Sem</a:t>
            </a:r>
            <a:r>
              <a:rPr lang="pt-BR" sz="1600" b="1" i="1" u="sng" dirty="0">
                <a:solidFill>
                  <a:srgbClr val="FF0000"/>
                </a:solidFill>
              </a:rPr>
              <a:t>. De </a:t>
            </a:r>
            <a:r>
              <a:rPr lang="pt-BR" sz="1600" b="1" i="1" u="sng" dirty="0" smtClean="0">
                <a:solidFill>
                  <a:srgbClr val="FF0000"/>
                </a:solidFill>
              </a:rPr>
              <a:t>2023, com </a:t>
            </a:r>
            <a:r>
              <a:rPr lang="pt-BR" sz="1600" b="1" i="1" u="sng" dirty="0">
                <a:solidFill>
                  <a:srgbClr val="FF0000"/>
                </a:solidFill>
              </a:rPr>
              <a:t>possíveis Mudanças</a:t>
            </a:r>
          </a:p>
        </p:txBody>
      </p:sp>
      <p:sp>
        <p:nvSpPr>
          <p:cNvPr id="4" name="Retângulo 3"/>
          <p:cNvSpPr/>
          <p:nvPr/>
        </p:nvSpPr>
        <p:spPr>
          <a:xfrm>
            <a:off x="577850" y="2475532"/>
            <a:ext cx="6476999" cy="7900368"/>
          </a:xfrm>
          <a:prstGeom prst="rect">
            <a:avLst/>
          </a:prstGeom>
        </p:spPr>
        <p:txBody>
          <a:bodyPr wrap="square">
            <a:spAutoFit/>
          </a:bodyPr>
          <a:lstStyle/>
          <a:p>
            <a:pPr>
              <a:lnSpc>
                <a:spcPct val="107000"/>
              </a:lnSpc>
              <a:spcAft>
                <a:spcPts val="800"/>
              </a:spcAft>
            </a:pPr>
            <a:r>
              <a:rPr lang="pt-BR" b="1" dirty="0">
                <a:latin typeface="Calibri" panose="020F0502020204030204" pitchFamily="34" charset="0"/>
                <a:ea typeface="Calibri" panose="020F0502020204030204" pitchFamily="34" charset="0"/>
                <a:cs typeface="Times New Roman" panose="02020603050405020304" pitchFamily="18" charset="0"/>
              </a:rPr>
              <a:t>‘Carta de ano novo’ de Emmanuel do livro Vida e Caminho por Chico Xavier </a:t>
            </a:r>
            <a:endParaRPr lang="pt-BR"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 Ano Novo é também a renovação de nossa oportunidade de aprender, trabalhar e servir.  O tempo, como paternal amigo, como que se reencarna no corpo do calendário, descerrando-nos horizontes mais claros para a necessária ascensão.   Lembra-te de que o ano em retorno é novo dia a convocar-te para execução de velhas promessas, que ainda não tiveste a coragem de cumprir. Se tens algum inimigo, faze de as horas renascer-se o caminho da reconciliação.  Se foste ofendido, perdoa, a fim de que o amor te clareie a estrada para frente.  Se descansaste em demasia, volve ao arado de tuas obrigações e planta o bem com destemor para a colheita do porvir.  Se a tristeza te requisita, esquece-a e procura a alegria serena da consciência feliz no dever bem cumprido.  Novo Ano! Novo Dia!      Sorri para os que te feriram e busca harmonia com aqueles que te não entenderam até agora.  Recorda que há mais ignorância que maldade, em torno de teu destino.   Não maldigas, nem condenes.   Auxilia a acender alguma luz para quem passa ao teu lado, na inquietude da escuridão.   Não te desanimes, nem te desconsoles.   Cultiva o bom ânimo com os que te visitam, dominados pelo frio do desencanto ou da indiferença.  Não te esqueças de que Jesus jamais se desespera conosco e, como que oculto ao nosso lado, paciente e bondoso, repete-nos de hora a hora:  Ama e auxilia sempre. Ajuda aos outros, amparando a ti mesmo, porque se o dia volta amanhã, eu estou contigo, esperando pela doce alegria da porta aberta de teu coração.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p:cNvSpPr txBox="1"/>
          <p:nvPr/>
        </p:nvSpPr>
        <p:spPr>
          <a:xfrm>
            <a:off x="4724400" y="1028125"/>
            <a:ext cx="2679700" cy="584775"/>
          </a:xfrm>
          <a:prstGeom prst="rect">
            <a:avLst/>
          </a:prstGeom>
          <a:noFill/>
        </p:spPr>
        <p:txBody>
          <a:bodyPr wrap="square" rtlCol="0">
            <a:spAutoFit/>
          </a:bodyPr>
          <a:lstStyle/>
          <a:p>
            <a:pPr algn="ctr"/>
            <a:r>
              <a:rPr lang="pt-BR" sz="1600" b="1" u="sng" dirty="0" smtClean="0">
                <a:solidFill>
                  <a:srgbClr val="00B050"/>
                </a:solidFill>
              </a:rPr>
              <a:t>Educador Espírita</a:t>
            </a:r>
          </a:p>
          <a:p>
            <a:pPr algn="ctr"/>
            <a:r>
              <a:rPr lang="pt-BR" sz="1600" b="1" u="sng" dirty="0" smtClean="0">
                <a:solidFill>
                  <a:srgbClr val="00B050"/>
                </a:solidFill>
              </a:rPr>
              <a:t>CARLOS GOMES DA SILVA</a:t>
            </a:r>
            <a:endParaRPr lang="pt-BR" sz="1600" b="1" u="sng" dirty="0">
              <a:solidFill>
                <a:srgbClr val="00B050"/>
              </a:solidFill>
            </a:endParaRPr>
          </a:p>
        </p:txBody>
      </p:sp>
    </p:spTree>
    <p:extLst>
      <p:ext uri="{BB962C8B-B14F-4D97-AF65-F5344CB8AC3E}">
        <p14:creationId xmlns:p14="http://schemas.microsoft.com/office/powerpoint/2010/main" val="3009942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924</TotalTime>
  <Words>1764</Words>
  <Application>Microsoft Office PowerPoint</Application>
  <PresentationFormat>Personalizar</PresentationFormat>
  <Paragraphs>302</Paragraphs>
  <Slides>7</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7</vt:i4>
      </vt:variant>
    </vt:vector>
  </HeadingPairs>
  <TitlesOfParts>
    <vt:vector size="13" baseType="lpstr">
      <vt:lpstr>Arial</vt:lpstr>
      <vt:lpstr>Calibri</vt:lpstr>
      <vt:lpstr>Liberation Sans Narrow</vt:lpstr>
      <vt:lpstr>Times New Roman</vt:lpstr>
      <vt:lpstr>Trebuchet MS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Fumie Outi</dc:creator>
  <cp:lastModifiedBy>Usuario</cp:lastModifiedBy>
  <cp:revision>64</cp:revision>
  <dcterms:created xsi:type="dcterms:W3CDTF">2022-12-22T19:47:55Z</dcterms:created>
  <dcterms:modified xsi:type="dcterms:W3CDTF">2023-01-03T16:53:01Z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2022-11-03T00:00:00Z</vt:filetime>
  </property>
  <property fmtid="{D5CDD505-2E9C-101B-9397-08002B2CF9AE}" pid="3" name="Creator">
    <vt:lpwstr>Microsoft® Excel® 2016</vt:lpwstr>
  </property>
  <property fmtid="{D5CDD505-2E9C-101B-9397-08002B2CF9AE}" pid="4" name="LastSaved">
    <vt:filetime>2022-12-22T00:00:00Z</vt:filetime>
  </property>
</Properties>
</file>